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8" r:id="rId1"/>
  </p:sldMasterIdLst>
  <p:sldIdLst>
    <p:sldId id="256" r:id="rId2"/>
    <p:sldId id="261" r:id="rId3"/>
    <p:sldId id="280" r:id="rId4"/>
    <p:sldId id="279" r:id="rId5"/>
    <p:sldId id="281" r:id="rId6"/>
    <p:sldId id="260" r:id="rId7"/>
    <p:sldId id="291" r:id="rId8"/>
    <p:sldId id="283" r:id="rId9"/>
    <p:sldId id="274" r:id="rId10"/>
    <p:sldId id="288" r:id="rId11"/>
    <p:sldId id="289" r:id="rId12"/>
    <p:sldId id="257" r:id="rId13"/>
    <p:sldId id="266" r:id="rId14"/>
    <p:sldId id="262" r:id="rId15"/>
    <p:sldId id="268" r:id="rId16"/>
    <p:sldId id="270" r:id="rId17"/>
    <p:sldId id="265" r:id="rId18"/>
    <p:sldId id="285" r:id="rId19"/>
    <p:sldId id="286" r:id="rId20"/>
    <p:sldId id="276" r:id="rId21"/>
    <p:sldId id="263" r:id="rId22"/>
    <p:sldId id="258" r:id="rId23"/>
    <p:sldId id="277" r:id="rId24"/>
    <p:sldId id="273" r:id="rId25"/>
    <p:sldId id="272" r:id="rId26"/>
    <p:sldId id="287" r:id="rId27"/>
    <p:sldId id="282" r:id="rId28"/>
    <p:sldId id="290" r:id="rId29"/>
    <p:sldId id="271" r:id="rId30"/>
    <p:sldId id="292" r:id="rId31"/>
    <p:sldId id="269"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D300"/>
    <a:srgbClr val="F7D200"/>
    <a:srgbClr val="FFBA00"/>
    <a:srgbClr val="D2BE00"/>
    <a:srgbClr val="FF9300"/>
    <a:srgbClr val="CF0015"/>
    <a:srgbClr val="FF0034"/>
    <a:srgbClr val="FF55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81"/>
    <p:restoredTop sz="94641"/>
  </p:normalViewPr>
  <p:slideViewPr>
    <p:cSldViewPr snapToGrid="0" snapToObjects="1">
      <p:cViewPr varScale="1">
        <p:scale>
          <a:sx n="147" d="100"/>
          <a:sy n="147" d="100"/>
        </p:scale>
        <p:origin x="216" y="24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5197E5E-F6B6-AA4C-88F4-D7DE887019A4}" type="datetimeFigureOut">
              <a:rPr lang="en-US" smtClean="0"/>
              <a:t>9/15/18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62A7BE-ABE4-C446-B3AB-3940C456E10E}" type="slidenum">
              <a:rPr lang="en-US" smtClean="0"/>
              <a:t>‹#›</a:t>
            </a:fld>
            <a:endParaRPr lang="en-US"/>
          </a:p>
        </p:txBody>
      </p:sp>
    </p:spTree>
    <p:extLst>
      <p:ext uri="{BB962C8B-B14F-4D97-AF65-F5344CB8AC3E}">
        <p14:creationId xmlns:p14="http://schemas.microsoft.com/office/powerpoint/2010/main" val="574449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197E5E-F6B6-AA4C-88F4-D7DE887019A4}" type="datetimeFigureOut">
              <a:rPr lang="en-US" smtClean="0"/>
              <a:t>9/15/18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62A7BE-ABE4-C446-B3AB-3940C456E10E}" type="slidenum">
              <a:rPr lang="en-US" smtClean="0"/>
              <a:t>‹#›</a:t>
            </a:fld>
            <a:endParaRPr lang="en-US"/>
          </a:p>
        </p:txBody>
      </p:sp>
    </p:spTree>
    <p:extLst>
      <p:ext uri="{BB962C8B-B14F-4D97-AF65-F5344CB8AC3E}">
        <p14:creationId xmlns:p14="http://schemas.microsoft.com/office/powerpoint/2010/main" val="1803537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197E5E-F6B6-AA4C-88F4-D7DE887019A4}" type="datetimeFigureOut">
              <a:rPr lang="en-US" smtClean="0"/>
              <a:t>9/15/18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62A7BE-ABE4-C446-B3AB-3940C456E10E}" type="slidenum">
              <a:rPr lang="en-US" smtClean="0"/>
              <a:t>‹#›</a:t>
            </a:fld>
            <a:endParaRPr lang="en-US"/>
          </a:p>
        </p:txBody>
      </p:sp>
    </p:spTree>
    <p:extLst>
      <p:ext uri="{BB962C8B-B14F-4D97-AF65-F5344CB8AC3E}">
        <p14:creationId xmlns:p14="http://schemas.microsoft.com/office/powerpoint/2010/main" val="482153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197E5E-F6B6-AA4C-88F4-D7DE887019A4}" type="datetimeFigureOut">
              <a:rPr lang="en-US" smtClean="0"/>
              <a:t>9/15/18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62A7BE-ABE4-C446-B3AB-3940C456E10E}" type="slidenum">
              <a:rPr lang="en-US" smtClean="0"/>
              <a:t>‹#›</a:t>
            </a:fld>
            <a:endParaRPr lang="en-US"/>
          </a:p>
        </p:txBody>
      </p:sp>
    </p:spTree>
    <p:extLst>
      <p:ext uri="{BB962C8B-B14F-4D97-AF65-F5344CB8AC3E}">
        <p14:creationId xmlns:p14="http://schemas.microsoft.com/office/powerpoint/2010/main" val="3091953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5197E5E-F6B6-AA4C-88F4-D7DE887019A4}" type="datetimeFigureOut">
              <a:rPr lang="en-US" smtClean="0"/>
              <a:t>9/15/18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62A7BE-ABE4-C446-B3AB-3940C456E10E}" type="slidenum">
              <a:rPr lang="en-US" smtClean="0"/>
              <a:t>‹#›</a:t>
            </a:fld>
            <a:endParaRPr lang="en-US"/>
          </a:p>
        </p:txBody>
      </p:sp>
    </p:spTree>
    <p:extLst>
      <p:ext uri="{BB962C8B-B14F-4D97-AF65-F5344CB8AC3E}">
        <p14:creationId xmlns:p14="http://schemas.microsoft.com/office/powerpoint/2010/main" val="2555715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197E5E-F6B6-AA4C-88F4-D7DE887019A4}" type="datetimeFigureOut">
              <a:rPr lang="en-US" smtClean="0"/>
              <a:t>9/15/18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62A7BE-ABE4-C446-B3AB-3940C456E10E}" type="slidenum">
              <a:rPr lang="en-US" smtClean="0"/>
              <a:t>‹#›</a:t>
            </a:fld>
            <a:endParaRPr lang="en-US"/>
          </a:p>
        </p:txBody>
      </p:sp>
    </p:spTree>
    <p:extLst>
      <p:ext uri="{BB962C8B-B14F-4D97-AF65-F5344CB8AC3E}">
        <p14:creationId xmlns:p14="http://schemas.microsoft.com/office/powerpoint/2010/main" val="2212213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197E5E-F6B6-AA4C-88F4-D7DE887019A4}" type="datetimeFigureOut">
              <a:rPr lang="en-US" smtClean="0"/>
              <a:t>9/15/18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62A7BE-ABE4-C446-B3AB-3940C456E10E}" type="slidenum">
              <a:rPr lang="en-US" smtClean="0"/>
              <a:t>‹#›</a:t>
            </a:fld>
            <a:endParaRPr lang="en-US"/>
          </a:p>
        </p:txBody>
      </p:sp>
    </p:spTree>
    <p:extLst>
      <p:ext uri="{BB962C8B-B14F-4D97-AF65-F5344CB8AC3E}">
        <p14:creationId xmlns:p14="http://schemas.microsoft.com/office/powerpoint/2010/main" val="2022004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197E5E-F6B6-AA4C-88F4-D7DE887019A4}" type="datetimeFigureOut">
              <a:rPr lang="en-US" smtClean="0"/>
              <a:t>9/15/18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62A7BE-ABE4-C446-B3AB-3940C456E10E}" type="slidenum">
              <a:rPr lang="en-US" smtClean="0"/>
              <a:t>‹#›</a:t>
            </a:fld>
            <a:endParaRPr lang="en-US"/>
          </a:p>
        </p:txBody>
      </p:sp>
    </p:spTree>
    <p:extLst>
      <p:ext uri="{BB962C8B-B14F-4D97-AF65-F5344CB8AC3E}">
        <p14:creationId xmlns:p14="http://schemas.microsoft.com/office/powerpoint/2010/main" val="3318146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197E5E-F6B6-AA4C-88F4-D7DE887019A4}" type="datetimeFigureOut">
              <a:rPr lang="en-US" smtClean="0"/>
              <a:t>9/15/18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62A7BE-ABE4-C446-B3AB-3940C456E10E}" type="slidenum">
              <a:rPr lang="en-US" smtClean="0"/>
              <a:t>‹#›</a:t>
            </a:fld>
            <a:endParaRPr lang="en-US"/>
          </a:p>
        </p:txBody>
      </p:sp>
    </p:spTree>
    <p:extLst>
      <p:ext uri="{BB962C8B-B14F-4D97-AF65-F5344CB8AC3E}">
        <p14:creationId xmlns:p14="http://schemas.microsoft.com/office/powerpoint/2010/main" val="1571415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97E5E-F6B6-AA4C-88F4-D7DE887019A4}" type="datetimeFigureOut">
              <a:rPr lang="en-US" smtClean="0"/>
              <a:t>9/15/18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62A7BE-ABE4-C446-B3AB-3940C456E10E}" type="slidenum">
              <a:rPr lang="en-US" smtClean="0"/>
              <a:t>‹#›</a:t>
            </a:fld>
            <a:endParaRPr lang="en-US"/>
          </a:p>
        </p:txBody>
      </p:sp>
    </p:spTree>
    <p:extLst>
      <p:ext uri="{BB962C8B-B14F-4D97-AF65-F5344CB8AC3E}">
        <p14:creationId xmlns:p14="http://schemas.microsoft.com/office/powerpoint/2010/main" val="2511199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5197E5E-F6B6-AA4C-88F4-D7DE887019A4}" type="datetimeFigureOut">
              <a:rPr lang="en-US" smtClean="0"/>
              <a:t>9/15/18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62A7BE-ABE4-C446-B3AB-3940C456E10E}" type="slidenum">
              <a:rPr lang="en-US" smtClean="0"/>
              <a:t>‹#›</a:t>
            </a:fld>
            <a:endParaRPr lang="en-US"/>
          </a:p>
        </p:txBody>
      </p:sp>
    </p:spTree>
    <p:extLst>
      <p:ext uri="{BB962C8B-B14F-4D97-AF65-F5344CB8AC3E}">
        <p14:creationId xmlns:p14="http://schemas.microsoft.com/office/powerpoint/2010/main" val="586813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197E5E-F6B6-AA4C-88F4-D7DE887019A4}" type="datetimeFigureOut">
              <a:rPr lang="en-US" smtClean="0"/>
              <a:t>9/15/18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62A7BE-ABE4-C446-B3AB-3940C456E10E}" type="slidenum">
              <a:rPr lang="en-US" smtClean="0"/>
              <a:t>‹#›</a:t>
            </a:fld>
            <a:endParaRPr lang="en-US"/>
          </a:p>
        </p:txBody>
      </p:sp>
    </p:spTree>
    <p:extLst>
      <p:ext uri="{BB962C8B-B14F-4D97-AF65-F5344CB8AC3E}">
        <p14:creationId xmlns:p14="http://schemas.microsoft.com/office/powerpoint/2010/main" val="1385943537"/>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jpeg"/><Relationship Id="rId17" Type="http://schemas.openxmlformats.org/officeDocument/2006/relationships/image" Target="../media/image16.jpeg"/><Relationship Id="rId2" Type="http://schemas.openxmlformats.org/officeDocument/2006/relationships/image" Target="../media/image1.jpeg"/><Relationship Id="rId16"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5" Type="http://schemas.openxmlformats.org/officeDocument/2006/relationships/image" Target="../media/image14.jpe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 Id="rId14" Type="http://schemas.openxmlformats.org/officeDocument/2006/relationships/image" Target="../media/image13.jpeg"/></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 Id="rId5" Type="http://schemas.openxmlformats.org/officeDocument/2006/relationships/image" Target="../media/image25.jpe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6.xml"/><Relationship Id="rId5" Type="http://schemas.openxmlformats.org/officeDocument/2006/relationships/image" Target="../media/image48.jpeg"/><Relationship Id="rId4" Type="http://schemas.openxmlformats.org/officeDocument/2006/relationships/image" Target="../media/image47.jpeg"/></Relationships>
</file>

<file path=ppt/slides/_rels/slide2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D300"/>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8496AF9-A837-CF40-A772-6513BDDD8285}"/>
              </a:ext>
            </a:extLst>
          </p:cNvPr>
          <p:cNvSpPr>
            <a:spLocks noGrp="1"/>
          </p:cNvSpPr>
          <p:nvPr>
            <p:ph type="title"/>
          </p:nvPr>
        </p:nvSpPr>
        <p:spPr>
          <a:xfrm>
            <a:off x="628650" y="365126"/>
            <a:ext cx="7886700" cy="967849"/>
          </a:xfrm>
        </p:spPr>
        <p:txBody>
          <a:bodyPr>
            <a:noAutofit/>
          </a:bodyPr>
          <a:lstStyle/>
          <a:p>
            <a:pPr algn="ctr"/>
            <a:r>
              <a:rPr lang="en-US" sz="2800" b="1" dirty="0"/>
              <a:t>RADICAL SOCIAL THEORY AND REVOLUTIONARY PRACTICE IN THE TWENTIETH CENTURY</a:t>
            </a:r>
            <a:br>
              <a:rPr lang="en-US" sz="2800" b="1" dirty="0"/>
            </a:br>
            <a:endParaRPr lang="en-US" sz="2800" b="1" dirty="0"/>
          </a:p>
        </p:txBody>
      </p:sp>
      <p:sp>
        <p:nvSpPr>
          <p:cNvPr id="17" name="Content Placeholder 16">
            <a:extLst>
              <a:ext uri="{FF2B5EF4-FFF2-40B4-BE49-F238E27FC236}">
                <a16:creationId xmlns:a16="http://schemas.microsoft.com/office/drawing/2014/main" id="{56188D1B-3854-1441-AF4D-1EE766744DE1}"/>
              </a:ext>
            </a:extLst>
          </p:cNvPr>
          <p:cNvSpPr>
            <a:spLocks noGrp="1"/>
          </p:cNvSpPr>
          <p:nvPr>
            <p:ph idx="1"/>
          </p:nvPr>
        </p:nvSpPr>
        <p:spPr>
          <a:xfrm>
            <a:off x="1" y="5105152"/>
            <a:ext cx="9142412" cy="1534187"/>
          </a:xfrm>
        </p:spPr>
        <p:txBody>
          <a:bodyPr>
            <a:normAutofit fontScale="40000" lnSpcReduction="20000"/>
          </a:bodyPr>
          <a:lstStyle/>
          <a:p>
            <a:pPr marL="0" indent="0" algn="ctr">
              <a:buNone/>
            </a:pPr>
            <a:r>
              <a:rPr lang="en-US" sz="5000" b="1" dirty="0">
                <a:latin typeface="+mj-lt"/>
              </a:rPr>
              <a:t>IN THIS COURSE WE WILL NOT READ ACADEMIC WORKS: </a:t>
            </a:r>
            <a:r>
              <a:rPr lang="en-US" sz="5000" b="1" i="1" dirty="0">
                <a:latin typeface="+mj-lt"/>
              </a:rPr>
              <a:t>EVERY READING - EXCEPT FIRST AND  FINAL WEEK - BY THE LEADERS THEMSELVES OF 20</a:t>
            </a:r>
            <a:r>
              <a:rPr lang="en-US" sz="5000" b="1" i="1" baseline="30000" dirty="0">
                <a:latin typeface="+mj-lt"/>
              </a:rPr>
              <a:t>TH</a:t>
            </a:r>
            <a:r>
              <a:rPr lang="en-US" sz="5000" b="1" i="1" dirty="0">
                <a:latin typeface="+mj-lt"/>
              </a:rPr>
              <a:t> CENTURY REVOLUTIONS</a:t>
            </a:r>
          </a:p>
          <a:p>
            <a:pPr marL="0" indent="0" algn="ctr">
              <a:buNone/>
            </a:pPr>
            <a:endParaRPr lang="en-US" b="1" dirty="0">
              <a:latin typeface="+mj-lt"/>
            </a:endParaRPr>
          </a:p>
          <a:p>
            <a:pPr marL="0" indent="0" algn="ctr">
              <a:buNone/>
            </a:pPr>
            <a:r>
              <a:rPr lang="en-US" b="1" dirty="0">
                <a:latin typeface="+mj-lt"/>
              </a:rPr>
              <a:t>From left to right: Marx, Engels, Lenin, Trotsky, Gramsci, Luxemburg, </a:t>
            </a:r>
            <a:r>
              <a:rPr lang="en-US" b="1" dirty="0" err="1">
                <a:latin typeface="+mj-lt"/>
              </a:rPr>
              <a:t>Mariátegui</a:t>
            </a:r>
            <a:r>
              <a:rPr lang="en-US" b="1" dirty="0">
                <a:latin typeface="+mj-lt"/>
              </a:rPr>
              <a:t>, </a:t>
            </a:r>
          </a:p>
          <a:p>
            <a:pPr marL="0" indent="0" algn="ctr">
              <a:buNone/>
            </a:pPr>
            <a:r>
              <a:rPr lang="en-US" b="1" dirty="0">
                <a:latin typeface="+mj-lt"/>
              </a:rPr>
              <a:t>Mao, </a:t>
            </a:r>
            <a:r>
              <a:rPr lang="en-US" b="1" dirty="0" err="1">
                <a:latin typeface="+mj-lt"/>
              </a:rPr>
              <a:t>Che</a:t>
            </a:r>
            <a:r>
              <a:rPr lang="en-US" b="1" dirty="0">
                <a:latin typeface="+mj-lt"/>
              </a:rPr>
              <a:t>, Fanon, Cabral, Ho Chi Minh, Salvador Allende, Huey Newton, Angela Davis, Sub-</a:t>
            </a:r>
            <a:r>
              <a:rPr lang="en-US" b="1" dirty="0" err="1">
                <a:latin typeface="+mj-lt"/>
              </a:rPr>
              <a:t>Comandante</a:t>
            </a:r>
            <a:r>
              <a:rPr lang="en-US" b="1" dirty="0">
                <a:latin typeface="+mj-lt"/>
              </a:rPr>
              <a:t> Marcos</a:t>
            </a:r>
          </a:p>
        </p:txBody>
      </p:sp>
      <p:pic>
        <p:nvPicPr>
          <p:cNvPr id="19458" name="Picture 2" descr="Image result for frantz fanon">
            <a:extLst>
              <a:ext uri="{FF2B5EF4-FFF2-40B4-BE49-F238E27FC236}">
                <a16:creationId xmlns:a16="http://schemas.microsoft.com/office/drawing/2014/main" id="{4EC50274-A2A1-5E41-A255-B2B4140E5C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282" y="3152487"/>
            <a:ext cx="1043259" cy="1417884"/>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descr="Image result for LENIN">
            <a:extLst>
              <a:ext uri="{FF2B5EF4-FFF2-40B4-BE49-F238E27FC236}">
                <a16:creationId xmlns:a16="http://schemas.microsoft.com/office/drawing/2014/main" id="{7662DAFE-1398-3843-9080-CFFF60FD68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2456" y="1392829"/>
            <a:ext cx="1269325" cy="1269325"/>
          </a:xfrm>
          <a:prstGeom prst="rect">
            <a:avLst/>
          </a:prstGeom>
          <a:noFill/>
          <a:extLst>
            <a:ext uri="{909E8E84-426E-40DD-AFC4-6F175D3DCCD1}">
              <a14:hiddenFill xmlns:a14="http://schemas.microsoft.com/office/drawing/2010/main">
                <a:solidFill>
                  <a:srgbClr val="FFFFFF"/>
                </a:solidFill>
              </a14:hiddenFill>
            </a:ext>
          </a:extLst>
        </p:spPr>
      </p:pic>
      <p:pic>
        <p:nvPicPr>
          <p:cNvPr id="19466" name="Picture 10" descr="Image result for TROTSKY">
            <a:extLst>
              <a:ext uri="{FF2B5EF4-FFF2-40B4-BE49-F238E27FC236}">
                <a16:creationId xmlns:a16="http://schemas.microsoft.com/office/drawing/2014/main" id="{850EFC3C-30E4-444B-A138-3DFEC94958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5209" y="1392829"/>
            <a:ext cx="997189" cy="1281177"/>
          </a:xfrm>
          <a:prstGeom prst="rect">
            <a:avLst/>
          </a:prstGeom>
          <a:noFill/>
          <a:extLst>
            <a:ext uri="{909E8E84-426E-40DD-AFC4-6F175D3DCCD1}">
              <a14:hiddenFill xmlns:a14="http://schemas.microsoft.com/office/drawing/2010/main">
                <a:solidFill>
                  <a:srgbClr val="FFFFFF"/>
                </a:solidFill>
              </a14:hiddenFill>
            </a:ext>
          </a:extLst>
        </p:spPr>
      </p:pic>
      <p:pic>
        <p:nvPicPr>
          <p:cNvPr id="19468" name="Picture 12" descr="Image result for GRAMSCI">
            <a:extLst>
              <a:ext uri="{FF2B5EF4-FFF2-40B4-BE49-F238E27FC236}">
                <a16:creationId xmlns:a16="http://schemas.microsoft.com/office/drawing/2014/main" id="{783D5E58-4BB4-7745-94B6-C1558C0218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5826" y="1392829"/>
            <a:ext cx="1043625" cy="1281177"/>
          </a:xfrm>
          <a:prstGeom prst="rect">
            <a:avLst/>
          </a:prstGeom>
          <a:noFill/>
          <a:extLst>
            <a:ext uri="{909E8E84-426E-40DD-AFC4-6F175D3DCCD1}">
              <a14:hiddenFill xmlns:a14="http://schemas.microsoft.com/office/drawing/2010/main">
                <a:solidFill>
                  <a:srgbClr val="FFFFFF"/>
                </a:solidFill>
              </a14:hiddenFill>
            </a:ext>
          </a:extLst>
        </p:spPr>
      </p:pic>
      <p:pic>
        <p:nvPicPr>
          <p:cNvPr id="19470" name="Picture 14" descr="Image result for rosa luxemburg">
            <a:extLst>
              <a:ext uri="{FF2B5EF4-FFF2-40B4-BE49-F238E27FC236}">
                <a16:creationId xmlns:a16="http://schemas.microsoft.com/office/drawing/2014/main" id="{0F9EDDDF-BD41-284B-8D14-2D0A753AE1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2879" y="1392829"/>
            <a:ext cx="1267640" cy="1270422"/>
          </a:xfrm>
          <a:prstGeom prst="rect">
            <a:avLst/>
          </a:prstGeom>
          <a:noFill/>
          <a:extLst>
            <a:ext uri="{909E8E84-426E-40DD-AFC4-6F175D3DCCD1}">
              <a14:hiddenFill xmlns:a14="http://schemas.microsoft.com/office/drawing/2010/main">
                <a:solidFill>
                  <a:srgbClr val="FFFFFF"/>
                </a:solidFill>
              </a14:hiddenFill>
            </a:ext>
          </a:extLst>
        </p:spPr>
      </p:pic>
      <p:pic>
        <p:nvPicPr>
          <p:cNvPr id="19474" name="Picture 18" descr="Image result for mao zedong">
            <a:extLst>
              <a:ext uri="{FF2B5EF4-FFF2-40B4-BE49-F238E27FC236}">
                <a16:creationId xmlns:a16="http://schemas.microsoft.com/office/drawing/2014/main" id="{F4B7BE25-0DE2-5B49-812B-39CF0F88AE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8890" y="1385776"/>
            <a:ext cx="977694" cy="131919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20" descr="Image result for che guevara">
            <a:extLst>
              <a:ext uri="{FF2B5EF4-FFF2-40B4-BE49-F238E27FC236}">
                <a16:creationId xmlns:a16="http://schemas.microsoft.com/office/drawing/2014/main" id="{909C57F0-E293-6348-A20B-7CD61BDD95E7}"/>
              </a:ext>
            </a:extLst>
          </p:cNvPr>
          <p:cNvSpPr>
            <a:spLocks noChangeAspect="1" noChangeArrowheads="1"/>
          </p:cNvSpPr>
          <p:nvPr/>
        </p:nvSpPr>
        <p:spPr bwMode="auto">
          <a:xfrm>
            <a:off x="1588" y="0"/>
            <a:ext cx="914082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22" descr="Image result for che guevara">
            <a:extLst>
              <a:ext uri="{FF2B5EF4-FFF2-40B4-BE49-F238E27FC236}">
                <a16:creationId xmlns:a16="http://schemas.microsoft.com/office/drawing/2014/main" id="{B6B585E6-1C33-1643-9148-1D29BA81B125}"/>
              </a:ext>
            </a:extLst>
          </p:cNvPr>
          <p:cNvSpPr>
            <a:spLocks noChangeAspect="1" noChangeArrowheads="1"/>
          </p:cNvSpPr>
          <p:nvPr/>
        </p:nvSpPr>
        <p:spPr bwMode="auto">
          <a:xfrm>
            <a:off x="153988" y="152400"/>
            <a:ext cx="914082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24" descr="Image result for che guevara">
            <a:extLst>
              <a:ext uri="{FF2B5EF4-FFF2-40B4-BE49-F238E27FC236}">
                <a16:creationId xmlns:a16="http://schemas.microsoft.com/office/drawing/2014/main" id="{F1C72AE4-6398-6540-9840-1D486BC0F900}"/>
              </a:ext>
            </a:extLst>
          </p:cNvPr>
          <p:cNvSpPr>
            <a:spLocks noChangeAspect="1" noChangeArrowheads="1"/>
          </p:cNvSpPr>
          <p:nvPr/>
        </p:nvSpPr>
        <p:spPr bwMode="auto">
          <a:xfrm>
            <a:off x="306388" y="304800"/>
            <a:ext cx="914082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484" name="Picture 28" descr="Related image">
            <a:extLst>
              <a:ext uri="{FF2B5EF4-FFF2-40B4-BE49-F238E27FC236}">
                <a16:creationId xmlns:a16="http://schemas.microsoft.com/office/drawing/2014/main" id="{D2711FD5-4CAF-8E49-9CC0-AAC7840685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77" y="3152487"/>
            <a:ext cx="1135327" cy="1416889"/>
          </a:xfrm>
          <a:prstGeom prst="rect">
            <a:avLst/>
          </a:prstGeom>
          <a:noFill/>
          <a:extLst>
            <a:ext uri="{909E8E84-426E-40DD-AFC4-6F175D3DCCD1}">
              <a14:hiddenFill xmlns:a14="http://schemas.microsoft.com/office/drawing/2010/main">
                <a:solidFill>
                  <a:srgbClr val="FFFFFF"/>
                </a:solidFill>
              </a14:hiddenFill>
            </a:ext>
          </a:extLst>
        </p:spPr>
      </p:pic>
      <p:pic>
        <p:nvPicPr>
          <p:cNvPr id="19486" name="Picture 30" descr="Image result for amilcar cabral">
            <a:extLst>
              <a:ext uri="{FF2B5EF4-FFF2-40B4-BE49-F238E27FC236}">
                <a16:creationId xmlns:a16="http://schemas.microsoft.com/office/drawing/2014/main" id="{78BC4D6B-4944-6747-A4BC-F9B3D3D8DB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1607" y="3202891"/>
            <a:ext cx="1026918" cy="1378377"/>
          </a:xfrm>
          <a:prstGeom prst="rect">
            <a:avLst/>
          </a:prstGeom>
          <a:noFill/>
          <a:extLst>
            <a:ext uri="{909E8E84-426E-40DD-AFC4-6F175D3DCCD1}">
              <a14:hiddenFill xmlns:a14="http://schemas.microsoft.com/office/drawing/2010/main">
                <a:solidFill>
                  <a:srgbClr val="FFFFFF"/>
                </a:solidFill>
              </a14:hiddenFill>
            </a:ext>
          </a:extLst>
        </p:spPr>
      </p:pic>
      <p:pic>
        <p:nvPicPr>
          <p:cNvPr id="19488" name="Picture 32" descr="Image result for subcomandante marcos">
            <a:extLst>
              <a:ext uri="{FF2B5EF4-FFF2-40B4-BE49-F238E27FC236}">
                <a16:creationId xmlns:a16="http://schemas.microsoft.com/office/drawing/2014/main" id="{91573861-3633-D74C-82C2-959680D17AA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45079" y="3138019"/>
            <a:ext cx="996683" cy="1423362"/>
          </a:xfrm>
          <a:prstGeom prst="rect">
            <a:avLst/>
          </a:prstGeom>
          <a:noFill/>
          <a:extLst>
            <a:ext uri="{909E8E84-426E-40DD-AFC4-6F175D3DCCD1}">
              <a14:hiddenFill xmlns:a14="http://schemas.microsoft.com/office/drawing/2010/main">
                <a:solidFill>
                  <a:srgbClr val="FFFFFF"/>
                </a:solidFill>
              </a14:hiddenFill>
            </a:ext>
          </a:extLst>
        </p:spPr>
      </p:pic>
      <p:pic>
        <p:nvPicPr>
          <p:cNvPr id="19490" name="Picture 34" descr="Image result for huey newton">
            <a:extLst>
              <a:ext uri="{FF2B5EF4-FFF2-40B4-BE49-F238E27FC236}">
                <a16:creationId xmlns:a16="http://schemas.microsoft.com/office/drawing/2014/main" id="{DE26122B-DEA2-E94C-BE0D-9C0C422D23D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47703" y="3176463"/>
            <a:ext cx="816306" cy="13418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result for mariategui jose carlos">
            <a:extLst>
              <a:ext uri="{FF2B5EF4-FFF2-40B4-BE49-F238E27FC236}">
                <a16:creationId xmlns:a16="http://schemas.microsoft.com/office/drawing/2014/main" id="{A4B6EEF0-F163-524F-96C1-08E6CC53D95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83948" y="1392829"/>
            <a:ext cx="852542" cy="1278814"/>
          </a:xfrm>
          <a:prstGeom prst="rect">
            <a:avLst/>
          </a:prstGeom>
          <a:noFill/>
          <a:extLst>
            <a:ext uri="{909E8E84-426E-40DD-AFC4-6F175D3DCCD1}">
              <a14:hiddenFill xmlns:a14="http://schemas.microsoft.com/office/drawing/2010/main">
                <a:solidFill>
                  <a:srgbClr val="FFFFFF"/>
                </a:solidFill>
              </a14:hiddenFill>
            </a:ext>
          </a:extLst>
        </p:spPr>
      </p:pic>
      <p:pic>
        <p:nvPicPr>
          <p:cNvPr id="19492" name="Picture 36" descr="Image result for karl marx">
            <a:extLst>
              <a:ext uri="{FF2B5EF4-FFF2-40B4-BE49-F238E27FC236}">
                <a16:creationId xmlns:a16="http://schemas.microsoft.com/office/drawing/2014/main" id="{FAE5B6D5-51C3-5D47-AB28-94CD15B28C2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804" y="1393301"/>
            <a:ext cx="1082049" cy="1268853"/>
          </a:xfrm>
          <a:prstGeom prst="rect">
            <a:avLst/>
          </a:prstGeom>
          <a:noFill/>
          <a:extLst>
            <a:ext uri="{909E8E84-426E-40DD-AFC4-6F175D3DCCD1}">
              <a14:hiddenFill xmlns:a14="http://schemas.microsoft.com/office/drawing/2010/main">
                <a:solidFill>
                  <a:srgbClr val="FFFFFF"/>
                </a:solidFill>
              </a14:hiddenFill>
            </a:ext>
          </a:extLst>
        </p:spPr>
      </p:pic>
      <p:pic>
        <p:nvPicPr>
          <p:cNvPr id="19494" name="Picture 38" descr="Image result for frederick engels">
            <a:extLst>
              <a:ext uri="{FF2B5EF4-FFF2-40B4-BE49-F238E27FC236}">
                <a16:creationId xmlns:a16="http://schemas.microsoft.com/office/drawing/2014/main" id="{FE152A63-59A5-8D45-83B2-226A2E91F6D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69282" y="1393301"/>
            <a:ext cx="961509" cy="126885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ho chi minh">
            <a:extLst>
              <a:ext uri="{FF2B5EF4-FFF2-40B4-BE49-F238E27FC236}">
                <a16:creationId xmlns:a16="http://schemas.microsoft.com/office/drawing/2014/main" id="{13B36949-EB66-4948-BC82-33ADC536B17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51919" y="3196935"/>
            <a:ext cx="1247629" cy="13583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ngela davis">
            <a:extLst>
              <a:ext uri="{FF2B5EF4-FFF2-40B4-BE49-F238E27FC236}">
                <a16:creationId xmlns:a16="http://schemas.microsoft.com/office/drawing/2014/main" id="{30A20A31-F988-CE48-AF29-9AA2B2F041D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45187" y="3175842"/>
            <a:ext cx="882565" cy="13424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alvador allende">
            <a:extLst>
              <a:ext uri="{FF2B5EF4-FFF2-40B4-BE49-F238E27FC236}">
                <a16:creationId xmlns:a16="http://schemas.microsoft.com/office/drawing/2014/main" id="{DCA73404-6008-F14C-BB0C-87E7380E65A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99508" y="3211748"/>
            <a:ext cx="974799" cy="1306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105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D30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DBDC9B-DCAB-6849-AB62-F7D10102449D}"/>
              </a:ext>
            </a:extLst>
          </p:cNvPr>
          <p:cNvSpPr>
            <a:spLocks noGrp="1"/>
          </p:cNvSpPr>
          <p:nvPr>
            <p:ph type="title"/>
          </p:nvPr>
        </p:nvSpPr>
        <p:spPr>
          <a:xfrm>
            <a:off x="487017" y="196161"/>
            <a:ext cx="7881731" cy="422964"/>
          </a:xfrm>
        </p:spPr>
        <p:txBody>
          <a:bodyPr>
            <a:noAutofit/>
          </a:bodyPr>
          <a:lstStyle/>
          <a:p>
            <a:r>
              <a:rPr lang="en-US" sz="2800" b="1" dirty="0"/>
              <a:t>PARIS COMMUNE 1871: FIRST WORKER REVOLUTION</a:t>
            </a:r>
          </a:p>
        </p:txBody>
      </p:sp>
      <p:pic>
        <p:nvPicPr>
          <p:cNvPr id="1026" name="Picture 2" descr="Image result for paris commune">
            <a:extLst>
              <a:ext uri="{FF2B5EF4-FFF2-40B4-BE49-F238E27FC236}">
                <a16:creationId xmlns:a16="http://schemas.microsoft.com/office/drawing/2014/main" id="{F9018D4B-B194-4C4F-8ADF-D05407679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9125"/>
            <a:ext cx="9144000" cy="623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873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D200"/>
        </a:solidFill>
        <a:effectLst/>
      </p:bgPr>
    </p:bg>
    <p:spTree>
      <p:nvGrpSpPr>
        <p:cNvPr id="1" name=""/>
        <p:cNvGrpSpPr/>
        <p:nvPr/>
      </p:nvGrpSpPr>
      <p:grpSpPr>
        <a:xfrm>
          <a:off x="0" y="0"/>
          <a:ext cx="0" cy="0"/>
          <a:chOff x="0" y="0"/>
          <a:chExt cx="0" cy="0"/>
        </a:xfrm>
      </p:grpSpPr>
      <p:pic>
        <p:nvPicPr>
          <p:cNvPr id="2052" name="Picture 4" descr="Image result for paris commune">
            <a:extLst>
              <a:ext uri="{FF2B5EF4-FFF2-40B4-BE49-F238E27FC236}">
                <a16:creationId xmlns:a16="http://schemas.microsoft.com/office/drawing/2014/main" id="{E8F90B5C-E4C4-D846-AF1F-98835842AA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71" y="0"/>
            <a:ext cx="109454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672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D300"/>
        </a:solidFill>
        <a:effectLst/>
      </p:bgPr>
    </p:bg>
    <p:spTree>
      <p:nvGrpSpPr>
        <p:cNvPr id="1" name=""/>
        <p:cNvGrpSpPr/>
        <p:nvPr/>
      </p:nvGrpSpPr>
      <p:grpSpPr>
        <a:xfrm>
          <a:off x="0" y="0"/>
          <a:ext cx="0" cy="0"/>
          <a:chOff x="0" y="0"/>
          <a:chExt cx="0" cy="0"/>
        </a:xfrm>
      </p:grpSpPr>
      <p:pic>
        <p:nvPicPr>
          <p:cNvPr id="3074" name="Picture 2" descr="Image result for bolshevik revolution">
            <a:extLst>
              <a:ext uri="{FF2B5EF4-FFF2-40B4-BE49-F238E27FC236}">
                <a16:creationId xmlns:a16="http://schemas.microsoft.com/office/drawing/2014/main" id="{6CC2A640-E2EC-C347-B445-87CA34FF9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0413"/>
            <a:ext cx="9144000" cy="63261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FD2B2EC-D785-0D4F-838A-E0FD9F3C2C88}"/>
              </a:ext>
            </a:extLst>
          </p:cNvPr>
          <p:cNvSpPr>
            <a:spLocks noGrp="1"/>
          </p:cNvSpPr>
          <p:nvPr>
            <p:ph type="title"/>
          </p:nvPr>
        </p:nvSpPr>
        <p:spPr>
          <a:xfrm>
            <a:off x="506896" y="196161"/>
            <a:ext cx="8358808" cy="395287"/>
          </a:xfrm>
        </p:spPr>
        <p:txBody>
          <a:bodyPr>
            <a:noAutofit/>
          </a:bodyPr>
          <a:lstStyle/>
          <a:p>
            <a:r>
              <a:rPr lang="en-US" sz="3200" b="1" dirty="0"/>
              <a:t>LENIN: LEADER OF BOLSHEVIK REVOLUTION</a:t>
            </a:r>
          </a:p>
        </p:txBody>
      </p:sp>
    </p:spTree>
    <p:extLst>
      <p:ext uri="{BB962C8B-B14F-4D97-AF65-F5344CB8AC3E}">
        <p14:creationId xmlns:p14="http://schemas.microsoft.com/office/powerpoint/2010/main" val="2783321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D3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60D735-612B-0F4C-8526-E0C11F2A7B2E}"/>
              </a:ext>
            </a:extLst>
          </p:cNvPr>
          <p:cNvSpPr>
            <a:spLocks noGrp="1"/>
          </p:cNvSpPr>
          <p:nvPr>
            <p:ph type="title"/>
          </p:nvPr>
        </p:nvSpPr>
        <p:spPr>
          <a:xfrm>
            <a:off x="5908951" y="3697133"/>
            <a:ext cx="3235048" cy="390248"/>
          </a:xfrm>
        </p:spPr>
        <p:txBody>
          <a:bodyPr>
            <a:noAutofit/>
          </a:bodyPr>
          <a:lstStyle/>
          <a:p>
            <a:r>
              <a:rPr lang="en-US" sz="2000" b="1" dirty="0"/>
              <a:t>ROSA LUXEMBURG AND ABORTIVE GERMAN REVOLUTION OF 1918-1923</a:t>
            </a:r>
          </a:p>
        </p:txBody>
      </p:sp>
      <p:pic>
        <p:nvPicPr>
          <p:cNvPr id="9224" name="Picture 8" descr="Image result for 1919 german revolution">
            <a:extLst>
              <a:ext uri="{FF2B5EF4-FFF2-40B4-BE49-F238E27FC236}">
                <a16:creationId xmlns:a16="http://schemas.microsoft.com/office/drawing/2014/main" id="{5AB4031C-0D3A-4E45-876A-9A1EF3F137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6753" y="4472187"/>
            <a:ext cx="3729557" cy="28330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1919 german revolution ROSA LUXEMBURG">
            <a:extLst>
              <a:ext uri="{FF2B5EF4-FFF2-40B4-BE49-F238E27FC236}">
                <a16:creationId xmlns:a16="http://schemas.microsoft.com/office/drawing/2014/main" id="{ABDF84F1-1BEC-C74A-8295-46F539A9D1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1506"/>
            <a:ext cx="4373217" cy="338875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1919 german revolution">
            <a:extLst>
              <a:ext uri="{FF2B5EF4-FFF2-40B4-BE49-F238E27FC236}">
                <a16:creationId xmlns:a16="http://schemas.microsoft.com/office/drawing/2014/main" id="{4B27DF42-F215-A240-8554-35451BE154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636" y="2200977"/>
            <a:ext cx="6388390" cy="47890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1919 german revolution">
            <a:extLst>
              <a:ext uri="{FF2B5EF4-FFF2-40B4-BE49-F238E27FC236}">
                <a16:creationId xmlns:a16="http://schemas.microsoft.com/office/drawing/2014/main" id="{21F133EA-58A2-5746-B726-E3F7A2F96A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3216" y="11026"/>
            <a:ext cx="4770783" cy="3419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118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D300"/>
        </a:solidFill>
        <a:effectLst/>
      </p:bgPr>
    </p:bg>
    <p:spTree>
      <p:nvGrpSpPr>
        <p:cNvPr id="1" name=""/>
        <p:cNvGrpSpPr/>
        <p:nvPr/>
      </p:nvGrpSpPr>
      <p:grpSpPr>
        <a:xfrm>
          <a:off x="0" y="0"/>
          <a:ext cx="0" cy="0"/>
          <a:chOff x="0" y="0"/>
          <a:chExt cx="0" cy="0"/>
        </a:xfrm>
      </p:grpSpPr>
      <p:pic>
        <p:nvPicPr>
          <p:cNvPr id="20482" name="Picture 2" descr="Image result for TURIN WORKERS COUNCILS">
            <a:extLst>
              <a:ext uri="{FF2B5EF4-FFF2-40B4-BE49-F238E27FC236}">
                <a16:creationId xmlns:a16="http://schemas.microsoft.com/office/drawing/2014/main" id="{B7B8697A-24A5-2243-AD1A-FC9B042B2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47813"/>
            <a:ext cx="9144000" cy="5310187"/>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Image result for TURIN WORKERS COUNCILS">
            <a:extLst>
              <a:ext uri="{FF2B5EF4-FFF2-40B4-BE49-F238E27FC236}">
                <a16:creationId xmlns:a16="http://schemas.microsoft.com/office/drawing/2014/main" id="{E8C8AA2F-0A04-FD49-91CE-9116CC4A9C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523974" cy="1859155"/>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Image result for GRAMSCI">
            <a:extLst>
              <a:ext uri="{FF2B5EF4-FFF2-40B4-BE49-F238E27FC236}">
                <a16:creationId xmlns:a16="http://schemas.microsoft.com/office/drawing/2014/main" id="{1F726EE5-DB6E-3A42-96A3-4CBBD29A02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3974" y="0"/>
            <a:ext cx="1266687" cy="179639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E291D745-A793-5446-9933-92930F73FB16}"/>
              </a:ext>
            </a:extLst>
          </p:cNvPr>
          <p:cNvSpPr>
            <a:spLocks noGrp="1"/>
          </p:cNvSpPr>
          <p:nvPr>
            <p:ph type="title"/>
          </p:nvPr>
        </p:nvSpPr>
        <p:spPr>
          <a:xfrm>
            <a:off x="5068956" y="222250"/>
            <a:ext cx="3396698" cy="1325563"/>
          </a:xfrm>
        </p:spPr>
        <p:txBody>
          <a:bodyPr>
            <a:normAutofit/>
          </a:bodyPr>
          <a:lstStyle/>
          <a:p>
            <a:r>
              <a:rPr lang="en-US" sz="2800" b="1" dirty="0"/>
              <a:t>GRAMSCI AND THE TURIN WORKERS SOVIETS 1920</a:t>
            </a:r>
          </a:p>
        </p:txBody>
      </p:sp>
    </p:spTree>
    <p:extLst>
      <p:ext uri="{BB962C8B-B14F-4D97-AF65-F5344CB8AC3E}">
        <p14:creationId xmlns:p14="http://schemas.microsoft.com/office/powerpoint/2010/main" val="87227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D300"/>
        </a:solidFill>
        <a:effectLst/>
      </p:bgPr>
    </p:bg>
    <p:spTree>
      <p:nvGrpSpPr>
        <p:cNvPr id="1" name=""/>
        <p:cNvGrpSpPr/>
        <p:nvPr/>
      </p:nvGrpSpPr>
      <p:grpSpPr>
        <a:xfrm>
          <a:off x="0" y="0"/>
          <a:ext cx="0" cy="0"/>
          <a:chOff x="0" y="0"/>
          <a:chExt cx="0" cy="0"/>
        </a:xfrm>
      </p:grpSpPr>
      <p:pic>
        <p:nvPicPr>
          <p:cNvPr id="11266" name="Picture 2" descr="Image result for mariategui jose carlos">
            <a:extLst>
              <a:ext uri="{FF2B5EF4-FFF2-40B4-BE49-F238E27FC236}">
                <a16:creationId xmlns:a16="http://schemas.microsoft.com/office/drawing/2014/main" id="{82FBB2C4-2F28-F347-BD57-F497C5C6ED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2857"/>
            <a:ext cx="9144000" cy="522514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01F0211-4410-3247-BD6C-52F78A2E3188}"/>
              </a:ext>
            </a:extLst>
          </p:cNvPr>
          <p:cNvSpPr>
            <a:spLocks noGrp="1"/>
          </p:cNvSpPr>
          <p:nvPr>
            <p:ph type="title"/>
          </p:nvPr>
        </p:nvSpPr>
        <p:spPr>
          <a:xfrm>
            <a:off x="0" y="216040"/>
            <a:ext cx="9144000" cy="1125744"/>
          </a:xfrm>
        </p:spPr>
        <p:txBody>
          <a:bodyPr>
            <a:noAutofit/>
          </a:bodyPr>
          <a:lstStyle/>
          <a:p>
            <a:pPr algn="ctr"/>
            <a:r>
              <a:rPr lang="en-US" sz="3200" dirty="0"/>
              <a:t>MARIATEGUI: MARXISM AND MODERN SOCIALIST STRUGGLE GROUNDED IN INDIGENOUS  COMMUNISM</a:t>
            </a:r>
          </a:p>
        </p:txBody>
      </p:sp>
      <p:pic>
        <p:nvPicPr>
          <p:cNvPr id="4" name="Picture 4" descr="Image result for mariategui jose carlos">
            <a:extLst>
              <a:ext uri="{FF2B5EF4-FFF2-40B4-BE49-F238E27FC236}">
                <a16:creationId xmlns:a16="http://schemas.microsoft.com/office/drawing/2014/main" id="{158E8717-080E-E949-A451-6DB6B93FF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2279" y="4231849"/>
            <a:ext cx="1541721" cy="262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396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CD300"/>
        </a:solidFill>
        <a:effectLst/>
      </p:bgPr>
    </p:bg>
    <p:spTree>
      <p:nvGrpSpPr>
        <p:cNvPr id="1" name=""/>
        <p:cNvGrpSpPr/>
        <p:nvPr/>
      </p:nvGrpSpPr>
      <p:grpSpPr>
        <a:xfrm>
          <a:off x="0" y="0"/>
          <a:ext cx="0" cy="0"/>
          <a:chOff x="0" y="0"/>
          <a:chExt cx="0" cy="0"/>
        </a:xfrm>
      </p:grpSpPr>
      <p:pic>
        <p:nvPicPr>
          <p:cNvPr id="13314" name="Picture 2" descr="Image result for mariategui jose carlos">
            <a:extLst>
              <a:ext uri="{FF2B5EF4-FFF2-40B4-BE49-F238E27FC236}">
                <a16:creationId xmlns:a16="http://schemas.microsoft.com/office/drawing/2014/main" id="{616C5D81-0F62-0F46-A9CC-0DA236957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63472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A170E19-C88A-0C4E-8838-F1F16BF262CA}"/>
              </a:ext>
            </a:extLst>
          </p:cNvPr>
          <p:cNvSpPr>
            <a:spLocks noGrp="1"/>
          </p:cNvSpPr>
          <p:nvPr>
            <p:ph type="title"/>
          </p:nvPr>
        </p:nvSpPr>
        <p:spPr>
          <a:xfrm>
            <a:off x="6094975" y="5257800"/>
            <a:ext cx="2949178" cy="1600200"/>
          </a:xfrm>
        </p:spPr>
        <p:txBody>
          <a:bodyPr>
            <a:noAutofit/>
          </a:bodyPr>
          <a:lstStyle/>
          <a:p>
            <a:r>
              <a:rPr lang="en-US" sz="1600" b="1" dirty="0">
                <a:solidFill>
                  <a:srgbClr val="FFFF00"/>
                </a:solidFill>
              </a:rPr>
              <a:t>BOLSHEVIK REVOLUTION INSPIRES WAVE OF REVOLUTIONARY STRUGGLES WORLDWIDE, INCLUDING IN LATIN AMERICA.  THESE AND LATER ONES IN LATIN AMERICA TAKE INSPIRATION FROM MARIATEGUI</a:t>
            </a:r>
          </a:p>
        </p:txBody>
      </p:sp>
      <p:sp>
        <p:nvSpPr>
          <p:cNvPr id="5" name="Text Placeholder 4">
            <a:extLst>
              <a:ext uri="{FF2B5EF4-FFF2-40B4-BE49-F238E27FC236}">
                <a16:creationId xmlns:a16="http://schemas.microsoft.com/office/drawing/2014/main" id="{00BBDA73-E547-734C-9716-E92720BEC48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120798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D300"/>
        </a:solidFill>
        <a:effectLst/>
      </p:bgPr>
    </p:bg>
    <p:spTree>
      <p:nvGrpSpPr>
        <p:cNvPr id="1" name=""/>
        <p:cNvGrpSpPr/>
        <p:nvPr/>
      </p:nvGrpSpPr>
      <p:grpSpPr>
        <a:xfrm>
          <a:off x="0" y="0"/>
          <a:ext cx="0" cy="0"/>
          <a:chOff x="0" y="0"/>
          <a:chExt cx="0" cy="0"/>
        </a:xfrm>
      </p:grpSpPr>
      <p:pic>
        <p:nvPicPr>
          <p:cNvPr id="8194" name="Picture 2" descr="Image result for chinese revolution 1949">
            <a:extLst>
              <a:ext uri="{FF2B5EF4-FFF2-40B4-BE49-F238E27FC236}">
                <a16:creationId xmlns:a16="http://schemas.microsoft.com/office/drawing/2014/main" id="{0699D6EA-9AE4-3849-A64E-D1922494B5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4587"/>
            <a:ext cx="9144000" cy="571341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chinese revolution 1949">
            <a:extLst>
              <a:ext uri="{FF2B5EF4-FFF2-40B4-BE49-F238E27FC236}">
                <a16:creationId xmlns:a16="http://schemas.microsoft.com/office/drawing/2014/main" id="{5185852F-BFA8-0243-9112-E8FDD4C15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633870" cy="181444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chinese revolution 1949">
            <a:extLst>
              <a:ext uri="{FF2B5EF4-FFF2-40B4-BE49-F238E27FC236}">
                <a16:creationId xmlns:a16="http://schemas.microsoft.com/office/drawing/2014/main" id="{92B61B13-4181-B943-BA9B-30F49C0C15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4836" y="0"/>
            <a:ext cx="1769164" cy="13268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AF6219E-FAA5-2541-B14A-1D2F2FCBA8CF}"/>
              </a:ext>
            </a:extLst>
          </p:cNvPr>
          <p:cNvSpPr>
            <a:spLocks noGrp="1"/>
          </p:cNvSpPr>
          <p:nvPr>
            <p:ph type="title"/>
          </p:nvPr>
        </p:nvSpPr>
        <p:spPr>
          <a:xfrm>
            <a:off x="3041374" y="357947"/>
            <a:ext cx="3588026" cy="549274"/>
          </a:xfrm>
        </p:spPr>
        <p:txBody>
          <a:bodyPr>
            <a:noAutofit/>
          </a:bodyPr>
          <a:lstStyle/>
          <a:p>
            <a:pPr algn="ctr"/>
            <a:r>
              <a:rPr lang="en-US" sz="2800" b="1" dirty="0"/>
              <a:t>China: Peasant War of National Liberation</a:t>
            </a:r>
          </a:p>
        </p:txBody>
      </p:sp>
    </p:spTree>
    <p:extLst>
      <p:ext uri="{BB962C8B-B14F-4D97-AF65-F5344CB8AC3E}">
        <p14:creationId xmlns:p14="http://schemas.microsoft.com/office/powerpoint/2010/main" val="1491215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7D200"/>
        </a:solidFill>
        <a:effectLst/>
      </p:bgPr>
    </p:bg>
    <p:spTree>
      <p:nvGrpSpPr>
        <p:cNvPr id="1" name=""/>
        <p:cNvGrpSpPr/>
        <p:nvPr/>
      </p:nvGrpSpPr>
      <p:grpSpPr>
        <a:xfrm>
          <a:off x="0" y="0"/>
          <a:ext cx="0" cy="0"/>
          <a:chOff x="0" y="0"/>
          <a:chExt cx="0" cy="0"/>
        </a:xfrm>
      </p:grpSpPr>
      <p:pic>
        <p:nvPicPr>
          <p:cNvPr id="5126" name="Picture 6" descr="Image result for cuban revolution">
            <a:extLst>
              <a:ext uri="{FF2B5EF4-FFF2-40B4-BE49-F238E27FC236}">
                <a16:creationId xmlns:a16="http://schemas.microsoft.com/office/drawing/2014/main" id="{678D9F61-70CC-2F4A-8D50-E24150A42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4784"/>
            <a:ext cx="9144000" cy="60928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77B7252-C4BA-6047-B9E0-823232806CEB}"/>
              </a:ext>
            </a:extLst>
          </p:cNvPr>
          <p:cNvSpPr>
            <a:spLocks noGrp="1"/>
          </p:cNvSpPr>
          <p:nvPr>
            <p:ph type="title"/>
          </p:nvPr>
        </p:nvSpPr>
        <p:spPr>
          <a:xfrm>
            <a:off x="415998" y="0"/>
            <a:ext cx="7886700" cy="1325563"/>
          </a:xfrm>
        </p:spPr>
        <p:txBody>
          <a:bodyPr>
            <a:normAutofit/>
          </a:bodyPr>
          <a:lstStyle/>
          <a:p>
            <a:pPr algn="ctr"/>
            <a:r>
              <a:rPr lang="en-US" sz="3200" b="1" dirty="0"/>
              <a:t>CHE GUEVERA, FIDEL CASTRO, AND THE CUBAN REVOLUTION</a:t>
            </a:r>
          </a:p>
        </p:txBody>
      </p:sp>
    </p:spTree>
    <p:extLst>
      <p:ext uri="{BB962C8B-B14F-4D97-AF65-F5344CB8AC3E}">
        <p14:creationId xmlns:p14="http://schemas.microsoft.com/office/powerpoint/2010/main" val="1544959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CD300"/>
        </a:solidFill>
        <a:effectLst/>
      </p:bgPr>
    </p:bg>
    <p:spTree>
      <p:nvGrpSpPr>
        <p:cNvPr id="1" name=""/>
        <p:cNvGrpSpPr/>
        <p:nvPr/>
      </p:nvGrpSpPr>
      <p:grpSpPr>
        <a:xfrm>
          <a:off x="0" y="0"/>
          <a:ext cx="0" cy="0"/>
          <a:chOff x="0" y="0"/>
          <a:chExt cx="0" cy="0"/>
        </a:xfrm>
      </p:grpSpPr>
      <p:pic>
        <p:nvPicPr>
          <p:cNvPr id="6148" name="Picture 4" descr="https://scontent-lax3-1.xx.fbcdn.net/v/t31.0-8/15403738_1824871914464006_8080383867093723724_o.jpg?_nc_cat=0&amp;oh=d4db0bcb3c9c1f81ec9bb33bb1523e5e&amp;oe=5BAA7528">
            <a:extLst>
              <a:ext uri="{FF2B5EF4-FFF2-40B4-BE49-F238E27FC236}">
                <a16:creationId xmlns:a16="http://schemas.microsoft.com/office/drawing/2014/main" id="{61C22365-33E2-D04E-B404-BDD88896C8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86BF5FA0-6A4D-E548-8142-1BC238828639}"/>
              </a:ext>
            </a:extLst>
          </p:cNvPr>
          <p:cNvSpPr>
            <a:spLocks noGrp="1"/>
          </p:cNvSpPr>
          <p:nvPr>
            <p:ph type="title"/>
          </p:nvPr>
        </p:nvSpPr>
        <p:spPr>
          <a:xfrm>
            <a:off x="3872771" y="563525"/>
            <a:ext cx="2932066" cy="1493875"/>
          </a:xfrm>
        </p:spPr>
        <p:txBody>
          <a:bodyPr>
            <a:normAutofit fontScale="90000"/>
          </a:bodyPr>
          <a:lstStyle/>
          <a:p>
            <a:r>
              <a:rPr lang="en-US" dirty="0">
                <a:solidFill>
                  <a:srgbClr val="FFFF00"/>
                </a:solidFill>
              </a:rPr>
              <a:t>THE COUNTER-HEGEMONIC ALWAYS INFILTRATES THE HEGEMONIC</a:t>
            </a:r>
          </a:p>
        </p:txBody>
      </p:sp>
      <p:sp>
        <p:nvSpPr>
          <p:cNvPr id="6" name="Text Placeholder 5">
            <a:extLst>
              <a:ext uri="{FF2B5EF4-FFF2-40B4-BE49-F238E27FC236}">
                <a16:creationId xmlns:a16="http://schemas.microsoft.com/office/drawing/2014/main" id="{BABAA057-57A0-C44D-B387-D90B1C94B0B4}"/>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630116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bg>
      <p:bgPr>
        <a:solidFill>
          <a:srgbClr val="FCD300"/>
        </a:solidFill>
        <a:effectLst/>
      </p:bgPr>
    </p:bg>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FD08C61F-5C5A-FB47-A6A0-ACD23218237E}"/>
              </a:ext>
            </a:extLst>
          </p:cNvPr>
          <p:cNvSpPr>
            <a:spLocks noGrp="1" noChangeArrowheads="1"/>
          </p:cNvSpPr>
          <p:nvPr>
            <p:ph type="title"/>
          </p:nvPr>
        </p:nvSpPr>
        <p:spPr>
          <a:xfrm>
            <a:off x="628650" y="337930"/>
            <a:ext cx="7886700" cy="795131"/>
          </a:xfrm>
        </p:spPr>
        <p:txBody>
          <a:bodyPr>
            <a:normAutofit fontScale="90000"/>
          </a:bodyPr>
          <a:lstStyle/>
          <a:p>
            <a:pPr algn="ctr" eaLnBrk="1" hangingPunct="1">
              <a:defRPr/>
            </a:pPr>
            <a:r>
              <a:rPr lang="en-US" altLang="en-US" sz="3600" b="1" dirty="0">
                <a:ea typeface="ＭＳ Ｐゴシック" panose="020B0600070205080204" pitchFamily="34" charset="-128"/>
              </a:rPr>
              <a:t>WHAT IS A </a:t>
            </a:r>
            <a:r>
              <a:rPr lang="en-US" altLang="en-US" sz="3600" b="1" i="1" dirty="0">
                <a:ea typeface="ＭＳ Ｐゴシック" panose="020B0600070205080204" pitchFamily="34" charset="-128"/>
              </a:rPr>
              <a:t>SOCIAL</a:t>
            </a:r>
            <a:r>
              <a:rPr lang="en-US" altLang="en-US" sz="3600" b="1" dirty="0">
                <a:ea typeface="ＭＳ Ｐゴシック" panose="020B0600070205080204" pitchFamily="34" charset="-128"/>
              </a:rPr>
              <a:t> REVOLUTION?</a:t>
            </a:r>
            <a:br>
              <a:rPr lang="en-US" altLang="en-US" sz="3600" b="1" dirty="0">
                <a:ea typeface="ＭＳ Ｐゴシック" panose="020B0600070205080204" pitchFamily="34" charset="-128"/>
              </a:rPr>
            </a:br>
            <a:endParaRPr lang="en-US" altLang="en-US" sz="3600" b="1" dirty="0">
              <a:solidFill>
                <a:srgbClr val="FFFF59"/>
              </a:solidFill>
              <a:ea typeface="ＭＳ Ｐゴシック" panose="020B0600070205080204" pitchFamily="34" charset="-128"/>
            </a:endParaRPr>
          </a:p>
        </p:txBody>
      </p:sp>
      <p:sp>
        <p:nvSpPr>
          <p:cNvPr id="11267" name="Rectangle 3">
            <a:extLst>
              <a:ext uri="{FF2B5EF4-FFF2-40B4-BE49-F238E27FC236}">
                <a16:creationId xmlns:a16="http://schemas.microsoft.com/office/drawing/2014/main" id="{DD080F02-6DE7-BD44-9A0C-CD28D54579E9}"/>
              </a:ext>
            </a:extLst>
          </p:cNvPr>
          <p:cNvSpPr>
            <a:spLocks noGrp="1" noChangeArrowheads="1"/>
          </p:cNvSpPr>
          <p:nvPr>
            <p:ph idx="1"/>
          </p:nvPr>
        </p:nvSpPr>
        <p:spPr>
          <a:xfrm>
            <a:off x="457200" y="983973"/>
            <a:ext cx="8229600" cy="5459555"/>
          </a:xfrm>
        </p:spPr>
        <p:txBody>
          <a:bodyPr>
            <a:normAutofit fontScale="92500" lnSpcReduction="10000"/>
          </a:bodyPr>
          <a:lstStyle/>
          <a:p>
            <a:pPr eaLnBrk="1" hangingPunct="1">
              <a:lnSpc>
                <a:spcPct val="80000"/>
              </a:lnSpc>
              <a:buFont typeface="Wingdings" pitchFamily="2" charset="2"/>
              <a:buNone/>
              <a:defRPr/>
            </a:pPr>
            <a:r>
              <a:rPr lang="en-US" altLang="en-US" sz="1800" b="1" dirty="0">
                <a:ea typeface="ＭＳ Ｐゴシック" panose="020B0600070205080204" pitchFamily="34" charset="-128"/>
              </a:rPr>
              <a:t>	COURSE ON SOCIALIST AND SOCIALIST-ORIENTED REVOLUTIONS AND REVOLUTIONARIES IN 20</a:t>
            </a:r>
            <a:r>
              <a:rPr lang="en-US" altLang="en-US" sz="1800" b="1" baseline="30000" dirty="0">
                <a:ea typeface="ＭＳ Ｐゴシック" panose="020B0600070205080204" pitchFamily="34" charset="-128"/>
              </a:rPr>
              <a:t>TH</a:t>
            </a:r>
            <a:r>
              <a:rPr lang="en-US" altLang="en-US" sz="1800" b="1" dirty="0">
                <a:ea typeface="ＭＳ Ｐゴシック" panose="020B0600070205080204" pitchFamily="34" charset="-128"/>
              </a:rPr>
              <a:t> CENTURY</a:t>
            </a:r>
          </a:p>
          <a:p>
            <a:pPr eaLnBrk="1" hangingPunct="1">
              <a:lnSpc>
                <a:spcPct val="80000"/>
              </a:lnSpc>
              <a:buFont typeface="Wingdings" pitchFamily="2" charset="2"/>
              <a:buNone/>
              <a:defRPr/>
            </a:pPr>
            <a:r>
              <a:rPr lang="en-US" altLang="en-US" sz="1800" b="1" dirty="0">
                <a:ea typeface="ＭＳ Ｐゴシック" panose="020B0600070205080204" pitchFamily="34" charset="-128"/>
              </a:rPr>
              <a:t>	</a:t>
            </a:r>
          </a:p>
          <a:p>
            <a:pPr eaLnBrk="1" hangingPunct="1">
              <a:lnSpc>
                <a:spcPct val="80000"/>
              </a:lnSpc>
              <a:buFont typeface="Wingdings" pitchFamily="2" charset="2"/>
              <a:buNone/>
              <a:defRPr/>
            </a:pPr>
            <a:r>
              <a:rPr lang="en-US" altLang="ja-JP" sz="1600" b="1" dirty="0">
                <a:ea typeface="ＭＳ Ｐゴシック" panose="020B0600070205080204" pitchFamily="34" charset="-128"/>
              </a:rPr>
              <a:t>	A FUNDAMENTAL CHANGE IN THE SOCIAL STRUCTURE OF A SOCIETY,  BROUGHT ABOUT BY STRUGGLE AMONG OPPOSING SOCIAL AND CLASS FORCES AND THE UPRISING OF OPPRESSED GROUPS,  USUALLY INVOLVING THE OVERTHROW OF THE RULING CLASS, THE RISE TO POWER OF NEW CLASSES AND SOCIAL GROUPS, </a:t>
            </a:r>
            <a:r>
              <a:rPr lang="en-US" altLang="ja-JP" sz="1600" b="1" i="1" dirty="0">
                <a:ea typeface="ＭＳ Ｐゴシック" panose="020B0600070205080204" pitchFamily="34" charset="-128"/>
              </a:rPr>
              <a:t>AND A FUNDAMENTAL CHANGE IN PROPERTY (THAT IS, CLASS) RELATIONS.</a:t>
            </a:r>
          </a:p>
          <a:p>
            <a:pPr eaLnBrk="1" hangingPunct="1">
              <a:lnSpc>
                <a:spcPct val="80000"/>
              </a:lnSpc>
              <a:buFont typeface="Wingdings" pitchFamily="2" charset="2"/>
              <a:buNone/>
              <a:defRPr/>
            </a:pPr>
            <a:endParaRPr lang="en-US" altLang="en-US" sz="1600" b="1" dirty="0">
              <a:ea typeface="ＭＳ Ｐゴシック" panose="020B0600070205080204" pitchFamily="34" charset="-128"/>
            </a:endParaRPr>
          </a:p>
          <a:p>
            <a:pPr eaLnBrk="1" hangingPunct="1">
              <a:lnSpc>
                <a:spcPct val="80000"/>
              </a:lnSpc>
              <a:buFont typeface="Wingdings" pitchFamily="2" charset="2"/>
              <a:buNone/>
              <a:defRPr/>
            </a:pPr>
            <a:r>
              <a:rPr lang="en-US" altLang="en-US" sz="1600" b="1" dirty="0">
                <a:ea typeface="ＭＳ Ｐゴシック" panose="020B0600070205080204" pitchFamily="34" charset="-128"/>
              </a:rPr>
              <a:t>	POVERTY AND OPPRESSION NOT ENOUGH TO BRING ABOUT A REVOLUTIONARY REVOLUTIONARY, RATHER:</a:t>
            </a:r>
          </a:p>
          <a:p>
            <a:pPr eaLnBrk="1" hangingPunct="1">
              <a:lnSpc>
                <a:spcPct val="80000"/>
              </a:lnSpc>
              <a:buFont typeface="Wingdings" pitchFamily="2" charset="2"/>
              <a:buNone/>
              <a:defRPr/>
            </a:pPr>
            <a:r>
              <a:rPr lang="en-US" altLang="en-US" sz="1600" b="1" dirty="0">
                <a:ea typeface="ＭＳ Ｐゴシック" panose="020B0600070205080204" pitchFamily="34" charset="-128"/>
              </a:rPr>
              <a:t>		-	INEQUALITY AND FRUSTRATED EXPECTATIONS;</a:t>
            </a:r>
          </a:p>
          <a:p>
            <a:pPr eaLnBrk="1" hangingPunct="1">
              <a:lnSpc>
                <a:spcPct val="80000"/>
              </a:lnSpc>
              <a:buFont typeface="Wingdings" pitchFamily="2" charset="2"/>
              <a:buNone/>
              <a:defRPr/>
            </a:pPr>
            <a:r>
              <a:rPr lang="en-US" altLang="en-US" sz="1600" b="1" dirty="0">
                <a:ea typeface="ＭＳ Ｐゴシック" panose="020B0600070205080204" pitchFamily="34" charset="-128"/>
              </a:rPr>
              <a:t>		-	A SENSE THAT CHANGE IS POSSIBLE; A RUPTURE OF RULING CLASS 			HEGEMONY; A REVOLUTIONARY IDEOLOGY AND MOVEMENT;</a:t>
            </a:r>
          </a:p>
          <a:p>
            <a:pPr eaLnBrk="1" hangingPunct="1">
              <a:lnSpc>
                <a:spcPct val="80000"/>
              </a:lnSpc>
              <a:buFont typeface="Wingdings" pitchFamily="2" charset="2"/>
              <a:buNone/>
              <a:defRPr/>
            </a:pPr>
            <a:r>
              <a:rPr lang="en-US" altLang="en-US" sz="1600" b="1" dirty="0">
                <a:ea typeface="ＭＳ Ｐゴシック" panose="020B0600070205080204" pitchFamily="34" charset="-128"/>
              </a:rPr>
              <a:t>		-	A CRISIS IN THE PREVAILING SYSTEM AND WITHIN 				THE RULING CLASSES</a:t>
            </a:r>
          </a:p>
          <a:p>
            <a:pPr algn="ctr" eaLnBrk="1" hangingPunct="1">
              <a:lnSpc>
                <a:spcPct val="80000"/>
              </a:lnSpc>
              <a:buFont typeface="Wingdings" pitchFamily="2" charset="2"/>
              <a:buNone/>
              <a:defRPr/>
            </a:pPr>
            <a:endParaRPr lang="en-US" altLang="en-US" sz="2400" i="1" dirty="0">
              <a:ea typeface="ＭＳ Ｐゴシック" panose="020B0600070205080204" pitchFamily="34" charset="-128"/>
            </a:endParaRPr>
          </a:p>
          <a:p>
            <a:pPr algn="ctr" eaLnBrk="1" hangingPunct="1">
              <a:lnSpc>
                <a:spcPct val="80000"/>
              </a:lnSpc>
              <a:buFont typeface="Wingdings" pitchFamily="2" charset="2"/>
              <a:buNone/>
              <a:defRPr/>
            </a:pPr>
            <a:r>
              <a:rPr lang="en-US" altLang="en-US" sz="1800" b="1" dirty="0">
                <a:ea typeface="ＭＳ Ｐゴシック" panose="020B0600070205080204" pitchFamily="34" charset="-128"/>
              </a:rPr>
              <a:t>REVOLUTIONS ARE DRIVEN BY CONTRADICTIONS THAT CANNOT BE RESOLVED WITHIN THE SOCIAL ORDER, APPEAR DURING TIMES OF CRISIS, AND CONSTITUTE A DECISIVE MOMENT OF TRANSFORMATION [THE REAL CHALLENGE BEGINS AFTER THE REVOLUTIONARY TRIUMPH]</a:t>
            </a:r>
          </a:p>
          <a:p>
            <a:pPr algn="ctr" eaLnBrk="1" hangingPunct="1">
              <a:lnSpc>
                <a:spcPct val="80000"/>
              </a:lnSpc>
              <a:buFont typeface="Wingdings" pitchFamily="2" charset="2"/>
              <a:buNone/>
              <a:defRPr/>
            </a:pPr>
            <a:r>
              <a:rPr lang="en-US" altLang="en-US" sz="1800" b="1" dirty="0">
                <a:ea typeface="ＭＳ Ｐゴシック" panose="020B0600070205080204" pitchFamily="34" charset="-128"/>
              </a:rPr>
              <a:t>20</a:t>
            </a:r>
            <a:r>
              <a:rPr lang="en-US" altLang="en-US" sz="1800" b="1" baseline="30000" dirty="0">
                <a:ea typeface="ＭＳ Ｐゴシック" panose="020B0600070205080204" pitchFamily="34" charset="-128"/>
              </a:rPr>
              <a:t>TH</a:t>
            </a:r>
            <a:r>
              <a:rPr lang="en-US" altLang="en-US" sz="1800" b="1" dirty="0">
                <a:ea typeface="ＭＳ Ｐゴシック" panose="020B0600070205080204" pitchFamily="34" charset="-128"/>
              </a:rPr>
              <a:t> CENTURY: ”AGE OF EXTREMES,” AGE OF REVOLUTIONS</a:t>
            </a:r>
          </a:p>
        </p:txBody>
      </p:sp>
    </p:spTree>
    <p:extLst>
      <p:ext uri="{BB962C8B-B14F-4D97-AF65-F5344CB8AC3E}">
        <p14:creationId xmlns:p14="http://schemas.microsoft.com/office/powerpoint/2010/main" val="26289739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p:cTn id="7" dur="500" fill="hold"/>
                                        <p:tgtEl>
                                          <p:spTgt spid="11266"/>
                                        </p:tgtEl>
                                        <p:attrNameLst>
                                          <p:attrName>ppt_w</p:attrName>
                                        </p:attrNameLst>
                                      </p:cBhvr>
                                      <p:tavLst>
                                        <p:tav tm="0">
                                          <p:val>
                                            <p:fltVal val="0"/>
                                          </p:val>
                                        </p:tav>
                                        <p:tav tm="100000">
                                          <p:val>
                                            <p:strVal val="#ppt_w"/>
                                          </p:val>
                                        </p:tav>
                                      </p:tavLst>
                                    </p:anim>
                                    <p:anim calcmode="lin" valueType="num">
                                      <p:cBhvr>
                                        <p:cTn id="8" dur="500" fill="hold"/>
                                        <p:tgtEl>
                                          <p:spTgt spid="11266"/>
                                        </p:tgtEl>
                                        <p:attrNameLst>
                                          <p:attrName>ppt_h</p:attrName>
                                        </p:attrNameLst>
                                      </p:cBhvr>
                                      <p:tavLst>
                                        <p:tav tm="0">
                                          <p:val>
                                            <p:fltVal val="0"/>
                                          </p:val>
                                        </p:tav>
                                        <p:tav tm="100000">
                                          <p:val>
                                            <p:strVal val="#ppt_h"/>
                                          </p:val>
                                        </p:tav>
                                      </p:tavLst>
                                    </p:anim>
                                    <p:animEffect transition="in" filter="fade">
                                      <p:cBhvr>
                                        <p:cTn id="9" dur="500"/>
                                        <p:tgtEl>
                                          <p:spTgt spid="1126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1267">
                                            <p:txEl>
                                              <p:pRg st="0" end="0"/>
                                            </p:txEl>
                                          </p:spTgt>
                                        </p:tgtEl>
                                        <p:attrNameLst>
                                          <p:attrName>style.visibility</p:attrName>
                                        </p:attrNameLst>
                                      </p:cBhvr>
                                      <p:to>
                                        <p:strVal val="visible"/>
                                      </p:to>
                                    </p:set>
                                    <p:animEffect transition="in" filter="fade">
                                      <p:cBhvr>
                                        <p:cTn id="14" dur="1000">
                                          <p:stCondLst>
                                            <p:cond delay="0"/>
                                          </p:stCondLst>
                                        </p:cTn>
                                        <p:tgtEl>
                                          <p:spTgt spid="1126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1267">
                                            <p:txEl>
                                              <p:pRg st="1" end="1"/>
                                            </p:txEl>
                                          </p:spTgt>
                                        </p:tgtEl>
                                        <p:attrNameLst>
                                          <p:attrName>style.visibility</p:attrName>
                                        </p:attrNameLst>
                                      </p:cBhvr>
                                      <p:to>
                                        <p:strVal val="visible"/>
                                      </p:to>
                                    </p:set>
                                    <p:animEffect transition="in" filter="fade">
                                      <p:cBhvr>
                                        <p:cTn id="19" dur="1000">
                                          <p:stCondLst>
                                            <p:cond delay="0"/>
                                          </p:stCondLst>
                                        </p:cTn>
                                        <p:tgtEl>
                                          <p:spTgt spid="11267">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267">
                                            <p:txEl>
                                              <p:pRg st="2" end="2"/>
                                            </p:txEl>
                                          </p:spTgt>
                                        </p:tgtEl>
                                        <p:attrNameLst>
                                          <p:attrName>style.visibility</p:attrName>
                                        </p:attrNameLst>
                                      </p:cBhvr>
                                      <p:to>
                                        <p:strVal val="visible"/>
                                      </p:to>
                                    </p:set>
                                    <p:animEffect transition="in" filter="fade">
                                      <p:cBhvr>
                                        <p:cTn id="24" dur="1000">
                                          <p:stCondLst>
                                            <p:cond delay="0"/>
                                          </p:stCondLst>
                                        </p:cTn>
                                        <p:tgtEl>
                                          <p:spTgt spid="11267">
                                            <p:txEl>
                                              <p:pRg st="2" end="2"/>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267">
                                            <p:txEl>
                                              <p:pRg st="4" end="4"/>
                                            </p:txEl>
                                          </p:spTgt>
                                        </p:tgtEl>
                                        <p:attrNameLst>
                                          <p:attrName>style.visibility</p:attrName>
                                        </p:attrNameLst>
                                      </p:cBhvr>
                                      <p:to>
                                        <p:strVal val="visible"/>
                                      </p:to>
                                    </p:set>
                                    <p:animEffect transition="in" filter="fade">
                                      <p:cBhvr>
                                        <p:cTn id="29" dur="1000">
                                          <p:stCondLst>
                                            <p:cond delay="0"/>
                                          </p:stCondLst>
                                        </p:cTn>
                                        <p:tgtEl>
                                          <p:spTgt spid="11267">
                                            <p:txEl>
                                              <p:pRg st="4" end="4"/>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267">
                                            <p:txEl>
                                              <p:pRg st="5" end="5"/>
                                            </p:txEl>
                                          </p:spTgt>
                                        </p:tgtEl>
                                        <p:attrNameLst>
                                          <p:attrName>style.visibility</p:attrName>
                                        </p:attrNameLst>
                                      </p:cBhvr>
                                      <p:to>
                                        <p:strVal val="visible"/>
                                      </p:to>
                                    </p:set>
                                    <p:animEffect transition="in" filter="fade">
                                      <p:cBhvr>
                                        <p:cTn id="34" dur="1000">
                                          <p:stCondLst>
                                            <p:cond delay="0"/>
                                          </p:stCondLst>
                                        </p:cTn>
                                        <p:tgtEl>
                                          <p:spTgt spid="11267">
                                            <p:txEl>
                                              <p:pRg st="5" end="5"/>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267">
                                            <p:txEl>
                                              <p:pRg st="6" end="6"/>
                                            </p:txEl>
                                          </p:spTgt>
                                        </p:tgtEl>
                                        <p:attrNameLst>
                                          <p:attrName>style.visibility</p:attrName>
                                        </p:attrNameLst>
                                      </p:cBhvr>
                                      <p:to>
                                        <p:strVal val="visible"/>
                                      </p:to>
                                    </p:set>
                                    <p:animEffect transition="in" filter="fade">
                                      <p:cBhvr>
                                        <p:cTn id="39" dur="1000">
                                          <p:stCondLst>
                                            <p:cond delay="0"/>
                                          </p:stCondLst>
                                        </p:cTn>
                                        <p:tgtEl>
                                          <p:spTgt spid="11267">
                                            <p:txEl>
                                              <p:pRg st="6" end="6"/>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267">
                                            <p:txEl>
                                              <p:pRg st="7" end="7"/>
                                            </p:txEl>
                                          </p:spTgt>
                                        </p:tgtEl>
                                        <p:attrNameLst>
                                          <p:attrName>style.visibility</p:attrName>
                                        </p:attrNameLst>
                                      </p:cBhvr>
                                      <p:to>
                                        <p:strVal val="visible"/>
                                      </p:to>
                                    </p:set>
                                    <p:animEffect transition="in" filter="fade">
                                      <p:cBhvr>
                                        <p:cTn id="44" dur="1000">
                                          <p:stCondLst>
                                            <p:cond delay="0"/>
                                          </p:stCondLst>
                                        </p:cTn>
                                        <p:tgtEl>
                                          <p:spTgt spid="11267">
                                            <p:txEl>
                                              <p:pRg st="7" end="7"/>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1267">
                                            <p:txEl>
                                              <p:pRg st="9" end="9"/>
                                            </p:txEl>
                                          </p:spTgt>
                                        </p:tgtEl>
                                        <p:attrNameLst>
                                          <p:attrName>style.visibility</p:attrName>
                                        </p:attrNameLst>
                                      </p:cBhvr>
                                      <p:to>
                                        <p:strVal val="visible"/>
                                      </p:to>
                                    </p:set>
                                    <p:animEffect transition="in" filter="fade">
                                      <p:cBhvr>
                                        <p:cTn id="49" dur="1000">
                                          <p:stCondLst>
                                            <p:cond delay="0"/>
                                          </p:stCondLst>
                                        </p:cTn>
                                        <p:tgtEl>
                                          <p:spTgt spid="11267">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1267">
                                            <p:txEl>
                                              <p:pRg st="10" end="10"/>
                                            </p:txEl>
                                          </p:spTgt>
                                        </p:tgtEl>
                                        <p:attrNameLst>
                                          <p:attrName>style.visibility</p:attrName>
                                        </p:attrNameLst>
                                      </p:cBhvr>
                                      <p:to>
                                        <p:strVal val="visible"/>
                                      </p:to>
                                    </p:set>
                                    <p:animEffect transition="in" filter="fade">
                                      <p:cBhvr>
                                        <p:cTn id="54" dur="1000">
                                          <p:stCondLst>
                                            <p:cond delay="0"/>
                                          </p:stCondLst>
                                        </p:cTn>
                                        <p:tgtEl>
                                          <p:spTgt spid="1126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p:bldP spid="1126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CD300"/>
        </a:solidFill>
        <a:effectLst/>
      </p:bgPr>
    </p:bg>
    <p:spTree>
      <p:nvGrpSpPr>
        <p:cNvPr id="1" name=""/>
        <p:cNvGrpSpPr/>
        <p:nvPr/>
      </p:nvGrpSpPr>
      <p:grpSpPr>
        <a:xfrm>
          <a:off x="0" y="0"/>
          <a:ext cx="0" cy="0"/>
          <a:chOff x="0" y="0"/>
          <a:chExt cx="0" cy="0"/>
        </a:xfrm>
      </p:grpSpPr>
      <p:pic>
        <p:nvPicPr>
          <p:cNvPr id="2" name="Picture 4" descr="Image result for guinea bissau revolution">
            <a:extLst>
              <a:ext uri="{FF2B5EF4-FFF2-40B4-BE49-F238E27FC236}">
                <a16:creationId xmlns:a16="http://schemas.microsoft.com/office/drawing/2014/main" id="{8D6455CA-519B-324F-83F3-4E54777DA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82388"/>
            <a:ext cx="9128877" cy="608274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CB48B26D-B7D2-9346-B3B8-FBCFA53FDB23}"/>
              </a:ext>
            </a:extLst>
          </p:cNvPr>
          <p:cNvSpPr>
            <a:spLocks noGrp="1"/>
          </p:cNvSpPr>
          <p:nvPr>
            <p:ph type="title"/>
          </p:nvPr>
        </p:nvSpPr>
        <p:spPr>
          <a:xfrm>
            <a:off x="551514" y="157442"/>
            <a:ext cx="7886700" cy="745433"/>
          </a:xfrm>
        </p:spPr>
        <p:txBody>
          <a:bodyPr>
            <a:noAutofit/>
          </a:bodyPr>
          <a:lstStyle/>
          <a:p>
            <a:pPr algn="ctr"/>
            <a:r>
              <a:rPr lang="en-US" sz="3200" b="1" dirty="0"/>
              <a:t>AMILCAR CABRAL: LEADER AND THEORETICIAN OF THE AFRICAN REVOLUTION</a:t>
            </a:r>
          </a:p>
        </p:txBody>
      </p:sp>
      <p:pic>
        <p:nvPicPr>
          <p:cNvPr id="4" name="Picture 2" descr="Related image">
            <a:extLst>
              <a:ext uri="{FF2B5EF4-FFF2-40B4-BE49-F238E27FC236}">
                <a16:creationId xmlns:a16="http://schemas.microsoft.com/office/drawing/2014/main" id="{A23BF256-59C8-9A4A-93FD-CC93C1B20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5892508"/>
            <a:ext cx="871870" cy="1172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529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CD300"/>
        </a:solidFill>
        <a:effectLst/>
      </p:bgPr>
    </p:bg>
    <p:spTree>
      <p:nvGrpSpPr>
        <p:cNvPr id="1" name=""/>
        <p:cNvGrpSpPr/>
        <p:nvPr/>
      </p:nvGrpSpPr>
      <p:grpSpPr>
        <a:xfrm>
          <a:off x="0" y="0"/>
          <a:ext cx="0" cy="0"/>
          <a:chOff x="0" y="0"/>
          <a:chExt cx="0" cy="0"/>
        </a:xfrm>
      </p:grpSpPr>
      <p:pic>
        <p:nvPicPr>
          <p:cNvPr id="6146" name="Picture 2" descr="Related image">
            <a:extLst>
              <a:ext uri="{FF2B5EF4-FFF2-40B4-BE49-F238E27FC236}">
                <a16:creationId xmlns:a16="http://schemas.microsoft.com/office/drawing/2014/main" id="{FD492CF1-8056-6943-A77B-0011371ED0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0162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424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CD300"/>
        </a:solidFill>
        <a:effectLst/>
      </p:bgPr>
    </p:bg>
    <p:spTree>
      <p:nvGrpSpPr>
        <p:cNvPr id="1" name=""/>
        <p:cNvGrpSpPr/>
        <p:nvPr/>
      </p:nvGrpSpPr>
      <p:grpSpPr>
        <a:xfrm>
          <a:off x="0" y="0"/>
          <a:ext cx="0" cy="0"/>
          <a:chOff x="0" y="0"/>
          <a:chExt cx="0" cy="0"/>
        </a:xfrm>
      </p:grpSpPr>
      <p:pic>
        <p:nvPicPr>
          <p:cNvPr id="5122" name="Picture 2" descr="Image result for guinea bissau revolution">
            <a:extLst>
              <a:ext uri="{FF2B5EF4-FFF2-40B4-BE49-F238E27FC236}">
                <a16:creationId xmlns:a16="http://schemas.microsoft.com/office/drawing/2014/main" id="{6EBE0E98-D4AA-7843-9F04-FBC5E7B64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0094"/>
            <a:ext cx="958323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2FE31DD-1455-F14E-A4F0-3B3D1B340EF6}"/>
              </a:ext>
            </a:extLst>
          </p:cNvPr>
          <p:cNvSpPr>
            <a:spLocks noGrp="1"/>
          </p:cNvSpPr>
          <p:nvPr>
            <p:ph type="title"/>
          </p:nvPr>
        </p:nvSpPr>
        <p:spPr>
          <a:xfrm>
            <a:off x="628650" y="301330"/>
            <a:ext cx="7886700" cy="485479"/>
          </a:xfrm>
        </p:spPr>
        <p:txBody>
          <a:bodyPr>
            <a:noAutofit/>
          </a:bodyPr>
          <a:lstStyle/>
          <a:p>
            <a:pPr algn="ctr"/>
            <a:r>
              <a:rPr lang="en-US" sz="2000" b="1" dirty="0"/>
              <a:t>FOLLOWING CHINESE AND CUBAN REVOLUTIONS, THIRD WORLD NATIONAL LIBERATION STRUGGLES TAKE THE FORM OF GUERRILLA MOVEMENTS GUIDED BY REVOLUTONARY PARTY</a:t>
            </a:r>
          </a:p>
        </p:txBody>
      </p:sp>
    </p:spTree>
    <p:extLst>
      <p:ext uri="{BB962C8B-B14F-4D97-AF65-F5344CB8AC3E}">
        <p14:creationId xmlns:p14="http://schemas.microsoft.com/office/powerpoint/2010/main" val="2773208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CD30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B42BED-745E-C443-B96F-07D91EECD2FF}"/>
              </a:ext>
            </a:extLst>
          </p:cNvPr>
          <p:cNvSpPr>
            <a:spLocks noGrp="1"/>
          </p:cNvSpPr>
          <p:nvPr>
            <p:ph type="title"/>
          </p:nvPr>
        </p:nvSpPr>
        <p:spPr>
          <a:xfrm>
            <a:off x="628650" y="245858"/>
            <a:ext cx="7886700" cy="847448"/>
          </a:xfrm>
        </p:spPr>
        <p:txBody>
          <a:bodyPr>
            <a:normAutofit fontScale="90000"/>
          </a:bodyPr>
          <a:lstStyle/>
          <a:p>
            <a:pPr algn="ctr"/>
            <a:r>
              <a:rPr lang="en-US" sz="2800" b="1" dirty="0"/>
              <a:t>FRANZ FANON, THE AFRICAN REVOLUTIONS AGAINST COLONIALISM AND THE PETTY-/NATIONAL BOURGEOISIE</a:t>
            </a:r>
          </a:p>
        </p:txBody>
      </p:sp>
      <p:pic>
        <p:nvPicPr>
          <p:cNvPr id="18434" name="Picture 2" descr="Image result for frantz fanon">
            <a:extLst>
              <a:ext uri="{FF2B5EF4-FFF2-40B4-BE49-F238E27FC236}">
                <a16:creationId xmlns:a16="http://schemas.microsoft.com/office/drawing/2014/main" id="{B362E7A1-9642-F248-8C25-B20CB356C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565" y="1093306"/>
            <a:ext cx="8348870" cy="5565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072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CD300"/>
        </a:solidFill>
        <a:effectLst/>
      </p:bgPr>
    </p:bg>
    <p:spTree>
      <p:nvGrpSpPr>
        <p:cNvPr id="1" name=""/>
        <p:cNvGrpSpPr/>
        <p:nvPr/>
      </p:nvGrpSpPr>
      <p:grpSpPr>
        <a:xfrm>
          <a:off x="0" y="0"/>
          <a:ext cx="0" cy="0"/>
          <a:chOff x="0" y="0"/>
          <a:chExt cx="0" cy="0"/>
        </a:xfrm>
      </p:grpSpPr>
      <p:pic>
        <p:nvPicPr>
          <p:cNvPr id="16386" name="Picture 2" descr="Related image">
            <a:extLst>
              <a:ext uri="{FF2B5EF4-FFF2-40B4-BE49-F238E27FC236}">
                <a16:creationId xmlns:a16="http://schemas.microsoft.com/office/drawing/2014/main" id="{B801798E-F46D-2548-A779-05F0F5D16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69131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F6925C-0E63-CF4A-A84B-C1535BF5AA62}"/>
              </a:ext>
            </a:extLst>
          </p:cNvPr>
          <p:cNvSpPr>
            <a:spLocks noGrp="1"/>
          </p:cNvSpPr>
          <p:nvPr>
            <p:ph type="title"/>
          </p:nvPr>
        </p:nvSpPr>
        <p:spPr>
          <a:xfrm>
            <a:off x="6808303" y="365126"/>
            <a:ext cx="2186609" cy="5727561"/>
          </a:xfrm>
        </p:spPr>
        <p:txBody>
          <a:bodyPr>
            <a:normAutofit/>
          </a:bodyPr>
          <a:lstStyle/>
          <a:p>
            <a:r>
              <a:rPr lang="en-US" sz="2400" b="1" dirty="0"/>
              <a:t>THE ALGERIAN ANTI-COLONIAL AND SOCIALIST-ORIENTED REVOLUTION:</a:t>
            </a:r>
            <a:br>
              <a:rPr lang="en-US" sz="2400" b="1" dirty="0"/>
            </a:br>
            <a:br>
              <a:rPr lang="en-US" sz="2400" b="1" dirty="0"/>
            </a:br>
            <a:r>
              <a:rPr lang="en-US" sz="2400" b="1" dirty="0"/>
              <a:t>FANON FOUGHT IN THE ALGERIAN LIBERATION STRUGGLE</a:t>
            </a:r>
          </a:p>
        </p:txBody>
      </p:sp>
    </p:spTree>
    <p:extLst>
      <p:ext uri="{BB962C8B-B14F-4D97-AF65-F5344CB8AC3E}">
        <p14:creationId xmlns:p14="http://schemas.microsoft.com/office/powerpoint/2010/main" val="3093696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CD300"/>
        </a:solidFill>
        <a:effectLst/>
      </p:bgPr>
    </p:bg>
    <p:spTree>
      <p:nvGrpSpPr>
        <p:cNvPr id="1" name=""/>
        <p:cNvGrpSpPr/>
        <p:nvPr/>
      </p:nvGrpSpPr>
      <p:grpSpPr>
        <a:xfrm>
          <a:off x="0" y="0"/>
          <a:ext cx="0" cy="0"/>
          <a:chOff x="0" y="0"/>
          <a:chExt cx="0" cy="0"/>
        </a:xfrm>
      </p:grpSpPr>
      <p:pic>
        <p:nvPicPr>
          <p:cNvPr id="15362" name="Picture 2" descr="Image result for black panthers party huey newton">
            <a:extLst>
              <a:ext uri="{FF2B5EF4-FFF2-40B4-BE49-F238E27FC236}">
                <a16:creationId xmlns:a16="http://schemas.microsoft.com/office/drawing/2014/main" id="{9E0A3ACE-1CC9-6C46-AC9E-461AADB7C7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7880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7A3A65-F4E8-3549-855B-5997F802C398}"/>
              </a:ext>
            </a:extLst>
          </p:cNvPr>
          <p:cNvSpPr>
            <a:spLocks noGrp="1"/>
          </p:cNvSpPr>
          <p:nvPr>
            <p:ph type="title"/>
          </p:nvPr>
        </p:nvSpPr>
        <p:spPr>
          <a:xfrm>
            <a:off x="5899355" y="103239"/>
            <a:ext cx="3146322" cy="6754761"/>
          </a:xfrm>
        </p:spPr>
        <p:txBody>
          <a:bodyPr>
            <a:noAutofit/>
          </a:bodyPr>
          <a:lstStyle/>
          <a:p>
            <a:r>
              <a:rPr lang="en-US" sz="1800" dirty="0"/>
              <a:t>In the U.S. many in 1960s-70s began to connect racial &amp; other forms of oppression and worker exploitation to a broader critique of capitalism</a:t>
            </a:r>
            <a:br>
              <a:rPr lang="en-US" sz="1800" dirty="0"/>
            </a:br>
            <a:br>
              <a:rPr lang="en-US" sz="1800" dirty="0"/>
            </a:br>
            <a:r>
              <a:rPr lang="en-US" sz="1800" dirty="0"/>
              <a:t>Huey Newton: “Only by eliminating capitalism and substituting it for socialism will all black people be able to practice self-determination and thus achieve freedom” </a:t>
            </a:r>
            <a:br>
              <a:rPr lang="en-US" sz="1800" dirty="0"/>
            </a:br>
            <a:br>
              <a:rPr lang="en-US" sz="1800" dirty="0"/>
            </a:br>
            <a:r>
              <a:rPr lang="en-US" sz="1800" dirty="0"/>
              <a:t>Combahee River Collective: “We realize that the liberation of all oppressed peoples necessitates the destruction of the political-economic system of capitalism and imperialism as well as patriarchy.  We are in essential agreement with Marx’s theory….[but] we know that his analysis must be extended further in order for us to understand our specific economic situation as Black women”</a:t>
            </a:r>
          </a:p>
        </p:txBody>
      </p:sp>
    </p:spTree>
    <p:extLst>
      <p:ext uri="{BB962C8B-B14F-4D97-AF65-F5344CB8AC3E}">
        <p14:creationId xmlns:p14="http://schemas.microsoft.com/office/powerpoint/2010/main" val="1156518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CD300"/>
        </a:solidFill>
        <a:effectLst/>
      </p:bgPr>
    </p:bg>
    <p:spTree>
      <p:nvGrpSpPr>
        <p:cNvPr id="1" name=""/>
        <p:cNvGrpSpPr/>
        <p:nvPr/>
      </p:nvGrpSpPr>
      <p:grpSpPr>
        <a:xfrm>
          <a:off x="0" y="0"/>
          <a:ext cx="0" cy="0"/>
          <a:chOff x="0" y="0"/>
          <a:chExt cx="0" cy="0"/>
        </a:xfrm>
      </p:grpSpPr>
      <p:pic>
        <p:nvPicPr>
          <p:cNvPr id="4" name="Picture 2" descr="Image result for salvador allende">
            <a:extLst>
              <a:ext uri="{FF2B5EF4-FFF2-40B4-BE49-F238E27FC236}">
                <a16:creationId xmlns:a16="http://schemas.microsoft.com/office/drawing/2014/main" id="{0A96BC63-3D33-8847-B2A5-7A37638B9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6141"/>
            <a:ext cx="9144000" cy="57594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BC1FA83D-BA7E-7144-9021-2A732382806B}"/>
              </a:ext>
            </a:extLst>
          </p:cNvPr>
          <p:cNvSpPr>
            <a:spLocks noGrp="1"/>
          </p:cNvSpPr>
          <p:nvPr>
            <p:ph type="title"/>
          </p:nvPr>
        </p:nvSpPr>
        <p:spPr>
          <a:xfrm>
            <a:off x="340242" y="255182"/>
            <a:ext cx="8463516" cy="818708"/>
          </a:xfrm>
        </p:spPr>
        <p:txBody>
          <a:bodyPr>
            <a:noAutofit/>
          </a:bodyPr>
          <a:lstStyle/>
          <a:p>
            <a:pPr algn="ctr"/>
            <a:r>
              <a:rPr lang="en-US" sz="3600" b="1" dirty="0"/>
              <a:t>SALVADOR ALLENDE AND “THE REVOLUTION DISARMED” IN CHILE</a:t>
            </a:r>
          </a:p>
        </p:txBody>
      </p:sp>
    </p:spTree>
    <p:extLst>
      <p:ext uri="{BB962C8B-B14F-4D97-AF65-F5344CB8AC3E}">
        <p14:creationId xmlns:p14="http://schemas.microsoft.com/office/powerpoint/2010/main" val="325209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7D200"/>
        </a:solidFill>
        <a:effectLst/>
      </p:bgPr>
    </p:bg>
    <p:spTree>
      <p:nvGrpSpPr>
        <p:cNvPr id="1" name=""/>
        <p:cNvGrpSpPr/>
        <p:nvPr/>
      </p:nvGrpSpPr>
      <p:grpSpPr>
        <a:xfrm>
          <a:off x="0" y="0"/>
          <a:ext cx="0" cy="0"/>
          <a:chOff x="0" y="0"/>
          <a:chExt cx="0" cy="0"/>
        </a:xfrm>
      </p:grpSpPr>
      <p:pic>
        <p:nvPicPr>
          <p:cNvPr id="3074" name="Picture 2" descr="Image result for salvador allende">
            <a:extLst>
              <a:ext uri="{FF2B5EF4-FFF2-40B4-BE49-F238E27FC236}">
                <a16:creationId xmlns:a16="http://schemas.microsoft.com/office/drawing/2014/main" id="{DFCA13D4-760F-0E4C-A3D0-6E433D2A0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8685"/>
            <a:ext cx="9144000" cy="65135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alvador allende">
            <a:extLst>
              <a:ext uri="{FF2B5EF4-FFF2-40B4-BE49-F238E27FC236}">
                <a16:creationId xmlns:a16="http://schemas.microsoft.com/office/drawing/2014/main" id="{9383F54C-0FE4-5D40-98E2-74BF136FEC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372" y="5411972"/>
            <a:ext cx="2232140" cy="16202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salvador allende">
            <a:extLst>
              <a:ext uri="{FF2B5EF4-FFF2-40B4-BE49-F238E27FC236}">
                <a16:creationId xmlns:a16="http://schemas.microsoft.com/office/drawing/2014/main" id="{2FB48099-E17D-2149-AC49-A75C01E49F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3957" y="0"/>
            <a:ext cx="1880043" cy="26629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salvador allende chile revolution">
            <a:extLst>
              <a:ext uri="{FF2B5EF4-FFF2-40B4-BE49-F238E27FC236}">
                <a16:creationId xmlns:a16="http://schemas.microsoft.com/office/drawing/2014/main" id="{3832FC78-7291-5A47-8FF3-E850E5C8EC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08458" cy="18713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C86CBEE-AD93-6E45-A441-EB838BADB737}"/>
              </a:ext>
            </a:extLst>
          </p:cNvPr>
          <p:cNvSpPr>
            <a:spLocks noGrp="1"/>
          </p:cNvSpPr>
          <p:nvPr>
            <p:ph type="title"/>
          </p:nvPr>
        </p:nvSpPr>
        <p:spPr>
          <a:xfrm>
            <a:off x="3269512" y="50347"/>
            <a:ext cx="3200400" cy="468336"/>
          </a:xfrm>
        </p:spPr>
        <p:txBody>
          <a:bodyPr>
            <a:normAutofit fontScale="90000"/>
          </a:bodyPr>
          <a:lstStyle/>
          <a:p>
            <a:r>
              <a:rPr lang="en-US" dirty="0"/>
              <a:t>The First 9/11</a:t>
            </a:r>
          </a:p>
        </p:txBody>
      </p:sp>
    </p:spTree>
    <p:extLst>
      <p:ext uri="{BB962C8B-B14F-4D97-AF65-F5344CB8AC3E}">
        <p14:creationId xmlns:p14="http://schemas.microsoft.com/office/powerpoint/2010/main" val="4161718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CD3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21C53-FAF2-3E4C-B3D3-098198354AFA}"/>
              </a:ext>
            </a:extLst>
          </p:cNvPr>
          <p:cNvSpPr>
            <a:spLocks noGrp="1"/>
          </p:cNvSpPr>
          <p:nvPr>
            <p:ph type="title"/>
          </p:nvPr>
        </p:nvSpPr>
        <p:spPr>
          <a:xfrm>
            <a:off x="628650" y="234498"/>
            <a:ext cx="7886700" cy="396874"/>
          </a:xfrm>
        </p:spPr>
        <p:txBody>
          <a:bodyPr>
            <a:noAutofit/>
          </a:bodyPr>
          <a:lstStyle/>
          <a:p>
            <a:r>
              <a:rPr lang="en-US" sz="3200" b="1" dirty="0"/>
              <a:t>SANDINISTA REVOLUTION IN NICARAGUA 1979</a:t>
            </a:r>
          </a:p>
        </p:txBody>
      </p:sp>
      <p:pic>
        <p:nvPicPr>
          <p:cNvPr id="3074" name="Picture 2" descr="Image result for sandinista revolution">
            <a:extLst>
              <a:ext uri="{FF2B5EF4-FFF2-40B4-BE49-F238E27FC236}">
                <a16:creationId xmlns:a16="http://schemas.microsoft.com/office/drawing/2014/main" id="{38DFA2BE-B500-9D4E-9F59-C27296CBBE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0"/>
            <a:ext cx="9144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656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CD300"/>
        </a:solidFill>
        <a:effectLst/>
      </p:bgPr>
    </p:bg>
    <p:spTree>
      <p:nvGrpSpPr>
        <p:cNvPr id="1" name=""/>
        <p:cNvGrpSpPr/>
        <p:nvPr/>
      </p:nvGrpSpPr>
      <p:grpSpPr>
        <a:xfrm>
          <a:off x="0" y="0"/>
          <a:ext cx="0" cy="0"/>
          <a:chOff x="0" y="0"/>
          <a:chExt cx="0" cy="0"/>
        </a:xfrm>
      </p:grpSpPr>
      <p:pic>
        <p:nvPicPr>
          <p:cNvPr id="14338" name="Picture 2" descr="Image result for zapatistas">
            <a:extLst>
              <a:ext uri="{FF2B5EF4-FFF2-40B4-BE49-F238E27FC236}">
                <a16:creationId xmlns:a16="http://schemas.microsoft.com/office/drawing/2014/main" id="{F2239FD7-21EC-7940-B699-FFBD333B14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44826"/>
            <a:ext cx="9144000" cy="60131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6CDF6C0-2F9B-D14B-91B4-BD0D1BC387B4}"/>
              </a:ext>
            </a:extLst>
          </p:cNvPr>
          <p:cNvSpPr>
            <a:spLocks noGrp="1"/>
          </p:cNvSpPr>
          <p:nvPr>
            <p:ph type="title"/>
          </p:nvPr>
        </p:nvSpPr>
        <p:spPr>
          <a:xfrm>
            <a:off x="459685" y="182044"/>
            <a:ext cx="7886700" cy="493817"/>
          </a:xfrm>
        </p:spPr>
        <p:txBody>
          <a:bodyPr>
            <a:normAutofit fontScale="90000"/>
          </a:bodyPr>
          <a:lstStyle/>
          <a:p>
            <a:r>
              <a:rPr lang="en-US" b="1" dirty="0" err="1"/>
              <a:t>Zapitistas</a:t>
            </a:r>
            <a:r>
              <a:rPr lang="en-US" b="1" dirty="0"/>
              <a:t> (Mexico): 1994 to date</a:t>
            </a:r>
          </a:p>
        </p:txBody>
      </p:sp>
    </p:spTree>
    <p:extLst>
      <p:ext uri="{BB962C8B-B14F-4D97-AF65-F5344CB8AC3E}">
        <p14:creationId xmlns:p14="http://schemas.microsoft.com/office/powerpoint/2010/main" val="2244523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D3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0DC6-71BA-2647-A602-6159AA3929D2}"/>
              </a:ext>
            </a:extLst>
          </p:cNvPr>
          <p:cNvSpPr>
            <a:spLocks noGrp="1"/>
          </p:cNvSpPr>
          <p:nvPr>
            <p:ph type="title"/>
          </p:nvPr>
        </p:nvSpPr>
        <p:spPr>
          <a:xfrm>
            <a:off x="628650" y="450187"/>
            <a:ext cx="7886700" cy="974575"/>
          </a:xfrm>
        </p:spPr>
        <p:txBody>
          <a:bodyPr>
            <a:noAutofit/>
          </a:bodyPr>
          <a:lstStyle/>
          <a:p>
            <a:pPr algn="ctr"/>
            <a:r>
              <a:rPr lang="en-US" altLang="en-US" sz="2800" b="1" dirty="0">
                <a:ea typeface="ＭＳ Ｐゴシック" panose="020B0600070205080204" pitchFamily="34" charset="-128"/>
              </a:rPr>
              <a:t>CURRENT CRISIS OF GLOBAL CAPITALISM, RESURGENCE OF SOCIALIST IDEAS AND STRUGGLES</a:t>
            </a:r>
            <a:br>
              <a:rPr lang="en-US" altLang="en-US" sz="2800" b="1" dirty="0">
                <a:ea typeface="ＭＳ Ｐゴシック" panose="020B0600070205080204" pitchFamily="34" charset="-128"/>
              </a:rPr>
            </a:br>
            <a:r>
              <a:rPr lang="en-US" altLang="en-US" sz="2800" b="1" dirty="0">
                <a:ea typeface="ＭＳ Ｐゴシック" panose="020B0600070205080204" pitchFamily="34" charset="-128"/>
              </a:rPr>
              <a:t>ARE WE IN A PRE-REVOLUTIONARY SITUATION?</a:t>
            </a:r>
            <a:br>
              <a:rPr lang="en-US" altLang="en-US" sz="2800" b="1" dirty="0">
                <a:ea typeface="ＭＳ Ｐゴシック" panose="020B0600070205080204" pitchFamily="34" charset="-128"/>
              </a:rPr>
            </a:br>
            <a:endParaRPr lang="en-US" sz="2800" dirty="0"/>
          </a:p>
        </p:txBody>
      </p:sp>
      <p:sp>
        <p:nvSpPr>
          <p:cNvPr id="3" name="Content Placeholder 2">
            <a:extLst>
              <a:ext uri="{FF2B5EF4-FFF2-40B4-BE49-F238E27FC236}">
                <a16:creationId xmlns:a16="http://schemas.microsoft.com/office/drawing/2014/main" id="{4FC793BA-94DC-0842-B736-3F1B59795EA4}"/>
              </a:ext>
            </a:extLst>
          </p:cNvPr>
          <p:cNvSpPr>
            <a:spLocks noGrp="1"/>
          </p:cNvSpPr>
          <p:nvPr>
            <p:ph idx="1"/>
          </p:nvPr>
        </p:nvSpPr>
        <p:spPr>
          <a:xfrm>
            <a:off x="405366" y="1424762"/>
            <a:ext cx="7886700" cy="5178057"/>
          </a:xfrm>
        </p:spPr>
        <p:txBody>
          <a:bodyPr>
            <a:normAutofit fontScale="92500" lnSpcReduction="20000"/>
          </a:bodyPr>
          <a:lstStyle/>
          <a:p>
            <a:pPr marL="0" indent="0">
              <a:buNone/>
            </a:pPr>
            <a:r>
              <a:rPr lang="en-US" sz="2000" b="1" dirty="0">
                <a:latin typeface="+mj-lt"/>
              </a:rPr>
              <a:t>TO THE MARXISTS IT IS INDISPUTABLE THAT A REVOLUTION IS IMPOSSIBLE WITHOUT A REVOLUTIONARY SITUATION: FURTHERMORE, IT IS NOT EVERY REVOLUTIONARY SITUATION THAT LEADS TO REVOLUTION.  WHAT, GENERALLY SPEAKING ARE THE SYMPTOMS OF A REVOLUTONARY SITUATION?</a:t>
            </a:r>
          </a:p>
          <a:p>
            <a:pPr marL="457200" indent="-457200">
              <a:buAutoNum type="arabicParenR"/>
            </a:pPr>
            <a:r>
              <a:rPr lang="en-US" sz="2000" b="1" dirty="0">
                <a:latin typeface="+mj-lt"/>
              </a:rPr>
              <a:t>WHEN IT IS IMPOSSIBLE FOR THE RULING CLASSES TO MAINTAIN THEIR RULE WITHOUT ANY CHANGE; WHEN THERE IS A CRISIS AMONG THE “UPPER CLASSES,” LEADING TO A FISSURE THROUGH WHICH THE DISCONTENT AND INDIGNATION OF THE OPPRESSED CLASSES BURST FORTH; FOR A REVOLUTION TO TAKE PLACE, IT IS USUALLY INSUFFICENT FOR THE “LOWER CLASSES” NOT TO WANT TO LIVE IN THE OLD WAY; IT IS ALSO NECESSARY THAT THE UPPER CLASSES SHOULD BE UNABLE TO LIVE IN THE OLD WAY;</a:t>
            </a:r>
          </a:p>
          <a:p>
            <a:pPr marL="457200" indent="-457200">
              <a:buAutoNum type="arabicParenR"/>
            </a:pPr>
            <a:r>
              <a:rPr lang="en-US" sz="2000" b="1" dirty="0">
                <a:latin typeface="+mj-lt"/>
              </a:rPr>
              <a:t>WHEN THE SUFFERING AND WANT OF THE OPPRESSED CLASSES HAVE GROWN MORE ACUTE THAN USUAL;</a:t>
            </a:r>
          </a:p>
          <a:p>
            <a:pPr marL="457200" indent="-457200">
              <a:buAutoNum type="arabicParenR"/>
            </a:pPr>
            <a:r>
              <a:rPr lang="en-US" sz="2000" b="1" dirty="0">
                <a:latin typeface="+mj-lt"/>
              </a:rPr>
              <a:t>WHEN, AS A CONSEQUENCE OF THE ABOVE CAUSES, THERE IS A CONSIDERABLE INCREASE IN THE ACTIVITY OF THE MASSES, WHO UNCOMPLAININGLY ALLOW THEMSELVES TO BE ROBBED IN ‘PEACE TIME’, BUT IN TURBULENT TIMES, ARE DRAWN BOTH BY ALL THE CIRCUMSTANCES OF THE CRISIS AND BY THE UPPER CLASSES THEMSELVES INTO INDEPENDENT HISTORICAL ACTION.</a:t>
            </a:r>
          </a:p>
          <a:p>
            <a:pPr marL="0" indent="0">
              <a:buNone/>
            </a:pPr>
            <a:r>
              <a:rPr lang="en-US" sz="2000" b="1" dirty="0">
                <a:latin typeface="+mj-lt"/>
              </a:rPr>
              <a:t>THESE ARE “SYMPTOMS”, HOWEVER…. THERE IS ONE OTHER CONDITION MISSING…</a:t>
            </a:r>
          </a:p>
          <a:p>
            <a:pPr marL="457200" indent="-457200">
              <a:buAutoNum type="arabicParenR"/>
            </a:pPr>
            <a:endParaRPr lang="en-US" sz="2000" b="1" dirty="0">
              <a:latin typeface="+mj-lt"/>
            </a:endParaRPr>
          </a:p>
          <a:p>
            <a:pPr marL="0" indent="0">
              <a:buNone/>
            </a:pPr>
            <a:endParaRPr lang="en-US" dirty="0"/>
          </a:p>
        </p:txBody>
      </p:sp>
    </p:spTree>
    <p:extLst>
      <p:ext uri="{BB962C8B-B14F-4D97-AF65-F5344CB8AC3E}">
        <p14:creationId xmlns:p14="http://schemas.microsoft.com/office/powerpoint/2010/main" val="3282036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CD3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05A3A-1D0D-5440-B8DC-68E23923AA50}"/>
              </a:ext>
            </a:extLst>
          </p:cNvPr>
          <p:cNvSpPr>
            <a:spLocks noGrp="1"/>
          </p:cNvSpPr>
          <p:nvPr>
            <p:ph type="title"/>
          </p:nvPr>
        </p:nvSpPr>
        <p:spPr>
          <a:xfrm>
            <a:off x="498021" y="2116183"/>
            <a:ext cx="7886700" cy="2778034"/>
          </a:xfrm>
        </p:spPr>
        <p:txBody>
          <a:bodyPr>
            <a:normAutofit fontScale="90000"/>
          </a:bodyPr>
          <a:lstStyle/>
          <a:p>
            <a:pPr algn="r"/>
            <a:r>
              <a:rPr lang="en-US" dirty="0"/>
              <a:t>“REVOLUTIONS ARE FESTIVALS OF THE OPPRESSED AND THE EXPLOITED.  AT NO OTHER TIME ARE THE MASSES OF THE PEOPLE IN A POSITION TO COME FORWARD SO ACTIVELY AS CREATORS OF A NEW SOCIAL ORDER AS AT A TIME OF REVOLUTION.  AT SUCH TIMES THE PEOPLE ARE CAPABLE OF PERFORMING MIRACLES”</a:t>
            </a:r>
            <a:br>
              <a:rPr lang="en-US" dirty="0"/>
            </a:br>
            <a:br>
              <a:rPr lang="en-US" dirty="0"/>
            </a:br>
            <a:r>
              <a:rPr lang="en-US" dirty="0"/>
              <a:t>- V.I. LENIN</a:t>
            </a:r>
          </a:p>
        </p:txBody>
      </p:sp>
      <p:pic>
        <p:nvPicPr>
          <p:cNvPr id="4" name="Picture 2" descr="Image result for lenin">
            <a:extLst>
              <a:ext uri="{FF2B5EF4-FFF2-40B4-BE49-F238E27FC236}">
                <a16:creationId xmlns:a16="http://schemas.microsoft.com/office/drawing/2014/main" id="{502E023D-5CE9-B74C-A2CD-C36957C468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28271"/>
            <a:ext cx="3074126" cy="1729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7318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CD300"/>
        </a:solidFill>
        <a:effectLst/>
      </p:bgPr>
    </p:bg>
    <p:spTree>
      <p:nvGrpSpPr>
        <p:cNvPr id="1" name=""/>
        <p:cNvGrpSpPr/>
        <p:nvPr/>
      </p:nvGrpSpPr>
      <p:grpSpPr>
        <a:xfrm>
          <a:off x="0" y="0"/>
          <a:ext cx="0" cy="0"/>
          <a:chOff x="0" y="0"/>
          <a:chExt cx="0" cy="0"/>
        </a:xfrm>
      </p:grpSpPr>
      <p:pic>
        <p:nvPicPr>
          <p:cNvPr id="12290" name="Picture 2" descr="Related image">
            <a:extLst>
              <a:ext uri="{FF2B5EF4-FFF2-40B4-BE49-F238E27FC236}">
                <a16:creationId xmlns:a16="http://schemas.microsoft.com/office/drawing/2014/main" id="{19269222-6E10-904F-ACEF-FCEDDE062E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8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D20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40A1D4-BDF1-244C-B1D7-EAFAB3555D6A}"/>
              </a:ext>
            </a:extLst>
          </p:cNvPr>
          <p:cNvSpPr>
            <a:spLocks noGrp="1"/>
          </p:cNvSpPr>
          <p:nvPr>
            <p:ph type="title"/>
          </p:nvPr>
        </p:nvSpPr>
        <p:spPr>
          <a:xfrm>
            <a:off x="628650" y="205638"/>
            <a:ext cx="7886700" cy="996535"/>
          </a:xfrm>
        </p:spPr>
        <p:txBody>
          <a:bodyPr>
            <a:normAutofit fontScale="90000"/>
          </a:bodyPr>
          <a:lstStyle/>
          <a:p>
            <a:pPr algn="ctr"/>
            <a:r>
              <a:rPr lang="en-US" dirty="0"/>
              <a:t>Why Study 20</a:t>
            </a:r>
            <a:r>
              <a:rPr lang="en-US" baseline="30000" dirty="0"/>
              <a:t>th</a:t>
            </a:r>
            <a:r>
              <a:rPr lang="en-US" dirty="0"/>
              <a:t> Century Revolutionary Theory and Practice?</a:t>
            </a:r>
          </a:p>
        </p:txBody>
      </p:sp>
      <p:sp>
        <p:nvSpPr>
          <p:cNvPr id="7" name="Content Placeholder 6">
            <a:extLst>
              <a:ext uri="{FF2B5EF4-FFF2-40B4-BE49-F238E27FC236}">
                <a16:creationId xmlns:a16="http://schemas.microsoft.com/office/drawing/2014/main" id="{5DE2A5F2-E015-6A45-BD80-E0948840A7E8}"/>
              </a:ext>
            </a:extLst>
          </p:cNvPr>
          <p:cNvSpPr>
            <a:spLocks noGrp="1"/>
          </p:cNvSpPr>
          <p:nvPr>
            <p:ph idx="1"/>
          </p:nvPr>
        </p:nvSpPr>
        <p:spPr>
          <a:xfrm>
            <a:off x="628650" y="1392865"/>
            <a:ext cx="7886700" cy="5392496"/>
          </a:xfrm>
        </p:spPr>
        <p:txBody>
          <a:bodyPr>
            <a:normAutofit fontScale="85000" lnSpcReduction="20000"/>
          </a:bodyPr>
          <a:lstStyle/>
          <a:p>
            <a:r>
              <a:rPr lang="en-US" dirty="0"/>
              <a:t>We do not understand our past we cannot understand the present and nor can we shape the future</a:t>
            </a:r>
          </a:p>
          <a:p>
            <a:r>
              <a:rPr lang="en-US" dirty="0"/>
              <a:t>How do we assess 20</a:t>
            </a:r>
            <a:r>
              <a:rPr lang="en-US" baseline="30000" dirty="0"/>
              <a:t>th</a:t>
            </a:r>
            <a:r>
              <a:rPr lang="en-US" dirty="0"/>
              <a:t> century revolutions, including their failures? NOTE: revolutions extremely complex, no “right way”</a:t>
            </a:r>
          </a:p>
          <a:p>
            <a:r>
              <a:rPr lang="en-US" dirty="0"/>
              <a:t>Don’t romanticize!  We will study these revolutions and revolutionaries in all their limitations and contradictions.</a:t>
            </a:r>
            <a:endParaRPr lang="en-US" i="1" dirty="0"/>
          </a:p>
          <a:p>
            <a:r>
              <a:rPr lang="en-US" dirty="0"/>
              <a:t>What lessons can we draw for revolution in the 21</a:t>
            </a:r>
            <a:r>
              <a:rPr lang="en-US" baseline="30000" dirty="0"/>
              <a:t>st</a:t>
            </a:r>
            <a:r>
              <a:rPr lang="en-US" dirty="0"/>
              <a:t> century? M</a:t>
            </a:r>
            <a:r>
              <a:rPr lang="en-US" i="1" dirty="0"/>
              <a:t>any open-ended debates, </a:t>
            </a:r>
            <a:r>
              <a:rPr lang="en-US" dirty="0"/>
              <a:t>no “right answers”</a:t>
            </a:r>
          </a:p>
          <a:p>
            <a:r>
              <a:rPr lang="en-US" dirty="0"/>
              <a:t>How is the past reflected in 21</a:t>
            </a:r>
            <a:r>
              <a:rPr lang="en-US" baseline="30000" dirty="0"/>
              <a:t>st</a:t>
            </a:r>
            <a:r>
              <a:rPr lang="en-US" dirty="0"/>
              <a:t> social justice and revolutionary struggles?  How has it informed these struggles?</a:t>
            </a:r>
          </a:p>
          <a:p>
            <a:r>
              <a:rPr lang="en-US" dirty="0" err="1"/>
              <a:t>Amilcar</a:t>
            </a:r>
            <a:r>
              <a:rPr lang="en-US" dirty="0"/>
              <a:t> Cabral: “Tell No Lies.  Mask no Difficulties, Mistakes, Failures. Claim no Easy Victories”</a:t>
            </a:r>
          </a:p>
          <a:p>
            <a:r>
              <a:rPr lang="en-US" dirty="0"/>
              <a:t>For those of us who consider ourselves intellectuals committed to the oppressed: </a:t>
            </a:r>
            <a:r>
              <a:rPr lang="en-US" i="1" dirty="0"/>
              <a:t>studying revolutionary theory and practice is a part of that commitment</a:t>
            </a:r>
          </a:p>
        </p:txBody>
      </p:sp>
    </p:spTree>
    <p:extLst>
      <p:ext uri="{BB962C8B-B14F-4D97-AF65-F5344CB8AC3E}">
        <p14:creationId xmlns:p14="http://schemas.microsoft.com/office/powerpoint/2010/main" val="4294121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D3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64EB5-1141-0D45-AE87-960F72A70378}"/>
              </a:ext>
            </a:extLst>
          </p:cNvPr>
          <p:cNvSpPr>
            <a:spLocks noGrp="1"/>
          </p:cNvSpPr>
          <p:nvPr>
            <p:ph type="title"/>
          </p:nvPr>
        </p:nvSpPr>
        <p:spPr>
          <a:xfrm>
            <a:off x="4423144" y="577777"/>
            <a:ext cx="4423144" cy="1325563"/>
          </a:xfrm>
        </p:spPr>
        <p:txBody>
          <a:bodyPr>
            <a:normAutofit fontScale="90000"/>
          </a:bodyPr>
          <a:lstStyle/>
          <a:p>
            <a:pPr algn="ctr"/>
            <a:r>
              <a:rPr lang="en-US" dirty="0"/>
              <a:t>What Is The Missing Condition of which Lenin Spoke?</a:t>
            </a:r>
          </a:p>
        </p:txBody>
      </p:sp>
      <p:sp>
        <p:nvSpPr>
          <p:cNvPr id="3" name="Content Placeholder 2">
            <a:extLst>
              <a:ext uri="{FF2B5EF4-FFF2-40B4-BE49-F238E27FC236}">
                <a16:creationId xmlns:a16="http://schemas.microsoft.com/office/drawing/2014/main" id="{0B1C7FDF-B05E-1C4D-99E9-9CD26B9B9085}"/>
              </a:ext>
            </a:extLst>
          </p:cNvPr>
          <p:cNvSpPr>
            <a:spLocks noGrp="1"/>
          </p:cNvSpPr>
          <p:nvPr>
            <p:ph idx="1"/>
          </p:nvPr>
        </p:nvSpPr>
        <p:spPr>
          <a:xfrm>
            <a:off x="554222" y="2431682"/>
            <a:ext cx="7886700" cy="4426318"/>
          </a:xfrm>
        </p:spPr>
        <p:txBody>
          <a:bodyPr>
            <a:normAutofit fontScale="92500" lnSpcReduction="20000"/>
          </a:bodyPr>
          <a:lstStyle/>
          <a:p>
            <a:pPr marL="0" indent="0">
              <a:buNone/>
            </a:pPr>
            <a:r>
              <a:rPr lang="en-US" dirty="0"/>
              <a:t>“THE TOTALITY OF THESE OBJECTIVE CHANGES IS CALLED A REVOLUTIONARY SITUATION.  [SUCH A SITUATION HAS EXISTED IN NUMEROUS CASES IN THE 19</a:t>
            </a:r>
            <a:r>
              <a:rPr lang="en-US" baseline="30000" dirty="0"/>
              <a:t>TH</a:t>
            </a:r>
            <a:r>
              <a:rPr lang="en-US" dirty="0"/>
              <a:t> AND 20</a:t>
            </a:r>
            <a:r>
              <a:rPr lang="en-US" baseline="30000" dirty="0"/>
              <a:t>TH</a:t>
            </a:r>
            <a:r>
              <a:rPr lang="en-US" dirty="0"/>
              <a:t> CENTURIES] ALTHOUGH NO REVOLUTIONS OCCURRED IN THESE INSTANCES.  WHY WAS THAT?</a:t>
            </a:r>
          </a:p>
          <a:p>
            <a:pPr marL="0" indent="0">
              <a:buNone/>
            </a:pPr>
            <a:r>
              <a:rPr lang="en-US" dirty="0"/>
              <a:t>NOT EVERY REVOLUTIONARY SITUATION GIVES RISE TO A REVOLUTION; REVOLUTION ARISES ONLY OUT OF A SITUATION IN WHICH THE ABOVE MENTIONED OBJECTIVE CHANGES ARE ACCOMPANIED BY A SUBJECTIVE CHANGE, NAMELY, THE ABILITY OF THE REVOLUTIONARY CLASS TO TAKE REVOLUTIONARY MASS ACTION STRONG ENOUGH TO BREAK THE OLD GOVERNMENT, WHICH NEVER, NOT EVEN IN A PERIOD OF CRISIS, ‘FALLS’, IF IT IS NOT TOPPLED OVER”</a:t>
            </a:r>
          </a:p>
          <a:p>
            <a:pPr marL="0" indent="0">
              <a:buNone/>
            </a:pPr>
            <a:endParaRPr lang="en-US" dirty="0"/>
          </a:p>
          <a:p>
            <a:pPr marL="0" indent="0">
              <a:buNone/>
            </a:pPr>
            <a:endParaRPr lang="en-US" dirty="0"/>
          </a:p>
          <a:p>
            <a:pPr marL="0" indent="0">
              <a:buNone/>
            </a:pPr>
            <a:endParaRPr lang="en-US" dirty="0"/>
          </a:p>
        </p:txBody>
      </p:sp>
      <p:pic>
        <p:nvPicPr>
          <p:cNvPr id="2050" name="Picture 2" descr="Image result for LENIN">
            <a:extLst>
              <a:ext uri="{FF2B5EF4-FFF2-40B4-BE49-F238E27FC236}">
                <a16:creationId xmlns:a16="http://schemas.microsoft.com/office/drawing/2014/main" id="{0835F0F7-6558-2246-BEF0-5DB6E80EE5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332"/>
            <a:ext cx="4338084" cy="195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186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D300"/>
        </a:solidFill>
        <a:effectLst/>
      </p:bgPr>
    </p:bg>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C519A7CE-043C-234E-B0D7-92D97C012AC2}"/>
              </a:ext>
            </a:extLst>
          </p:cNvPr>
          <p:cNvSpPr>
            <a:spLocks noGrp="1" noChangeArrowheads="1"/>
          </p:cNvSpPr>
          <p:nvPr>
            <p:ph type="title"/>
          </p:nvPr>
        </p:nvSpPr>
        <p:spPr>
          <a:xfrm>
            <a:off x="519320" y="0"/>
            <a:ext cx="7886700" cy="1325563"/>
          </a:xfrm>
        </p:spPr>
        <p:txBody>
          <a:bodyPr>
            <a:normAutofit/>
          </a:bodyPr>
          <a:lstStyle/>
          <a:p>
            <a:pPr algn="ctr" eaLnBrk="1" hangingPunct="1">
              <a:defRPr/>
            </a:pPr>
            <a:r>
              <a:rPr lang="en-US" altLang="en-US" sz="4000" b="1" dirty="0">
                <a:ea typeface="ＭＳ Ｐゴシック" panose="020B0600070205080204" pitchFamily="34" charset="-128"/>
              </a:rPr>
              <a:t>FROM BOURGEOISE REVOLUTIONS TO SOCIALIST REVOLUTIONS</a:t>
            </a:r>
          </a:p>
        </p:txBody>
      </p:sp>
      <p:sp>
        <p:nvSpPr>
          <p:cNvPr id="13315" name="Rectangle 3">
            <a:extLst>
              <a:ext uri="{FF2B5EF4-FFF2-40B4-BE49-F238E27FC236}">
                <a16:creationId xmlns:a16="http://schemas.microsoft.com/office/drawing/2014/main" id="{524A3F77-1061-134A-86ED-D42644949783}"/>
              </a:ext>
            </a:extLst>
          </p:cNvPr>
          <p:cNvSpPr>
            <a:spLocks noGrp="1" noChangeArrowheads="1"/>
          </p:cNvSpPr>
          <p:nvPr>
            <p:ph sz="half" idx="1"/>
          </p:nvPr>
        </p:nvSpPr>
        <p:spPr>
          <a:xfrm>
            <a:off x="20852" y="960093"/>
            <a:ext cx="2946465" cy="5002229"/>
          </a:xfrm>
        </p:spPr>
        <p:txBody>
          <a:bodyPr>
            <a:noAutofit/>
          </a:bodyPr>
          <a:lstStyle/>
          <a:p>
            <a:pPr eaLnBrk="1" hangingPunct="1">
              <a:lnSpc>
                <a:spcPct val="90000"/>
              </a:lnSpc>
              <a:buFontTx/>
              <a:buChar char="•"/>
              <a:defRPr/>
            </a:pPr>
            <a:r>
              <a:rPr lang="en-US" altLang="en-US" sz="1600" dirty="0">
                <a:ea typeface="ＭＳ Ｐゴシック" panose="020B0600070205080204" pitchFamily="34" charset="-128"/>
              </a:rPr>
              <a:t>ENGLISH, 1610</a:t>
            </a:r>
          </a:p>
          <a:p>
            <a:pPr eaLnBrk="1" hangingPunct="1">
              <a:lnSpc>
                <a:spcPct val="90000"/>
              </a:lnSpc>
              <a:buFontTx/>
              <a:buChar char="•"/>
              <a:defRPr/>
            </a:pPr>
            <a:r>
              <a:rPr lang="en-US" altLang="en-US" sz="1600" dirty="0">
                <a:ea typeface="ＭＳ Ｐゴシック" panose="020B0600070205080204" pitchFamily="34" charset="-128"/>
              </a:rPr>
              <a:t>FRENCH, 1789 &amp; U.S., 1776</a:t>
            </a:r>
          </a:p>
          <a:p>
            <a:pPr eaLnBrk="1" hangingPunct="1">
              <a:lnSpc>
                <a:spcPct val="90000"/>
              </a:lnSpc>
              <a:buFontTx/>
              <a:buChar char="•"/>
              <a:defRPr/>
            </a:pPr>
            <a:r>
              <a:rPr lang="en-US" altLang="en-US" sz="1600" dirty="0">
                <a:ea typeface="ＭＳ Ｐゴシック" panose="020B0600070205080204" pitchFamily="34" charset="-128"/>
              </a:rPr>
              <a:t>EUROPE, 1848 [ARAB SPRING]</a:t>
            </a:r>
          </a:p>
          <a:p>
            <a:pPr eaLnBrk="1" hangingPunct="1">
              <a:lnSpc>
                <a:spcPct val="90000"/>
              </a:lnSpc>
              <a:buFontTx/>
              <a:buChar char="•"/>
              <a:defRPr/>
            </a:pPr>
            <a:r>
              <a:rPr lang="en-US" altLang="en-US" sz="1600" dirty="0">
                <a:ea typeface="ＭＳ Ｐゴシック" panose="020B0600070205080204" pitchFamily="34" charset="-128"/>
              </a:rPr>
              <a:t>LATE 1800s “REVOLUTIONS FROM ABOVE (GERMANY, ITALY, JAPAN, [MEXICO]) TURKEY (“YOUNG TURKS”)</a:t>
            </a:r>
          </a:p>
          <a:p>
            <a:pPr eaLnBrk="1" hangingPunct="1">
              <a:lnSpc>
                <a:spcPct val="90000"/>
              </a:lnSpc>
              <a:buFontTx/>
              <a:buChar char="•"/>
              <a:defRPr/>
            </a:pPr>
            <a:r>
              <a:rPr lang="en-US" altLang="en-US" sz="1600" dirty="0">
                <a:ea typeface="ＭＳ Ｐゴシック" panose="020B0600070205080204" pitchFamily="34" charset="-128"/>
              </a:rPr>
              <a:t>PARIS COMMUNE, 1871</a:t>
            </a:r>
          </a:p>
          <a:p>
            <a:pPr eaLnBrk="1" hangingPunct="1">
              <a:lnSpc>
                <a:spcPct val="90000"/>
              </a:lnSpc>
              <a:buFontTx/>
              <a:buChar char="•"/>
              <a:defRPr/>
            </a:pPr>
            <a:r>
              <a:rPr lang="en-US" altLang="en-US" sz="1600" dirty="0">
                <a:ea typeface="ＭＳ Ｐゴシック" panose="020B0600070205080204" pitchFamily="34" charset="-128"/>
              </a:rPr>
              <a:t>BOLSHEVIK, 1917</a:t>
            </a:r>
          </a:p>
          <a:p>
            <a:pPr eaLnBrk="1" hangingPunct="1">
              <a:lnSpc>
                <a:spcPct val="90000"/>
              </a:lnSpc>
              <a:buFontTx/>
              <a:buChar char="•"/>
              <a:defRPr/>
            </a:pPr>
            <a:r>
              <a:rPr lang="en-US" altLang="en-US" sz="1600" dirty="0">
                <a:ea typeface="ＭＳ Ｐゴシック" panose="020B0600070205080204" pitchFamily="34" charset="-128"/>
              </a:rPr>
              <a:t>ABORTIVE REVOLUTIONS IN GERMANY AND ITALY, 1919-1921, ELSEWHERE, SOUTH AMERICAN FERMENT, ETC</a:t>
            </a:r>
          </a:p>
          <a:p>
            <a:pPr eaLnBrk="1" hangingPunct="1">
              <a:lnSpc>
                <a:spcPct val="90000"/>
              </a:lnSpc>
              <a:buFontTx/>
              <a:buChar char="•"/>
              <a:defRPr/>
            </a:pPr>
            <a:r>
              <a:rPr lang="en-US" altLang="en-US" sz="1600" dirty="0">
                <a:ea typeface="ＭＳ Ｐゴシック" panose="020B0600070205080204" pitchFamily="34" charset="-128"/>
              </a:rPr>
              <a:t>CHINESE, 1949</a:t>
            </a:r>
          </a:p>
          <a:p>
            <a:pPr eaLnBrk="1" hangingPunct="1">
              <a:lnSpc>
                <a:spcPct val="90000"/>
              </a:lnSpc>
              <a:buFontTx/>
              <a:buChar char="•"/>
              <a:defRPr/>
            </a:pPr>
            <a:r>
              <a:rPr lang="en-US" altLang="en-US" sz="1600" dirty="0">
                <a:ea typeface="ＭＳ Ｐゴシック" panose="020B0600070205080204" pitchFamily="34" charset="-128"/>
              </a:rPr>
              <a:t>CUBAN, 1959</a:t>
            </a:r>
          </a:p>
          <a:p>
            <a:pPr eaLnBrk="1" hangingPunct="1">
              <a:lnSpc>
                <a:spcPct val="90000"/>
              </a:lnSpc>
              <a:buFontTx/>
              <a:buChar char="•"/>
              <a:defRPr/>
            </a:pPr>
            <a:r>
              <a:rPr lang="en-US" altLang="en-US" sz="1600" dirty="0">
                <a:ea typeface="ＭＳ Ｐゴシック" panose="020B0600070205080204" pitchFamily="34" charset="-128"/>
              </a:rPr>
              <a:t>WORLD REVOLUTIONARY UPHEAVAL OF 1968</a:t>
            </a:r>
          </a:p>
          <a:p>
            <a:pPr eaLnBrk="1" hangingPunct="1">
              <a:lnSpc>
                <a:spcPct val="90000"/>
              </a:lnSpc>
              <a:buFontTx/>
              <a:buChar char="•"/>
              <a:defRPr/>
            </a:pPr>
            <a:r>
              <a:rPr lang="en-US" altLang="en-US" sz="1600" dirty="0">
                <a:ea typeface="ＭＳ Ｐゴシック" panose="020B0600070205080204" pitchFamily="34" charset="-128"/>
              </a:rPr>
              <a:t>AFRICAN, CHILEAN, VIETNAMESE REVOLUTIONS,. AND OTHERS…</a:t>
            </a:r>
          </a:p>
          <a:p>
            <a:pPr eaLnBrk="1" hangingPunct="1">
              <a:lnSpc>
                <a:spcPct val="90000"/>
              </a:lnSpc>
              <a:buFontTx/>
              <a:buChar char="•"/>
              <a:defRPr/>
            </a:pPr>
            <a:endParaRPr lang="en-US" altLang="en-US" sz="1800" dirty="0">
              <a:ea typeface="ＭＳ Ｐゴシック" panose="020B0600070205080204" pitchFamily="34" charset="-128"/>
            </a:endParaRPr>
          </a:p>
        </p:txBody>
      </p:sp>
      <p:sp>
        <p:nvSpPr>
          <p:cNvPr id="13319" name="Rectangle 7">
            <a:extLst>
              <a:ext uri="{FF2B5EF4-FFF2-40B4-BE49-F238E27FC236}">
                <a16:creationId xmlns:a16="http://schemas.microsoft.com/office/drawing/2014/main" id="{B7278D26-D61D-E044-97A6-EE1794446673}"/>
              </a:ext>
            </a:extLst>
          </p:cNvPr>
          <p:cNvSpPr>
            <a:spLocks noGrp="1" noChangeArrowheads="1"/>
          </p:cNvSpPr>
          <p:nvPr>
            <p:ph sz="half" idx="2"/>
          </p:nvPr>
        </p:nvSpPr>
        <p:spPr>
          <a:xfrm>
            <a:off x="3983108" y="1575498"/>
            <a:ext cx="3886200" cy="430558"/>
          </a:xfrm>
          <a:noFill/>
        </p:spPr>
        <p:txBody>
          <a:bodyPr>
            <a:noAutofit/>
          </a:bodyPr>
          <a:lstStyle/>
          <a:p>
            <a:pPr eaLnBrk="1" hangingPunct="1">
              <a:buFont typeface="Wingdings" pitchFamily="2" charset="2"/>
              <a:buNone/>
              <a:defRPr/>
            </a:pPr>
            <a:r>
              <a:rPr lang="en-US" altLang="ja-JP" sz="2000" dirty="0">
                <a:ea typeface="ＭＳ Ｐゴシック" panose="020B0600070205080204" pitchFamily="34" charset="-128"/>
              </a:rPr>
              <a:t>FRENCH REVOLUTON:</a:t>
            </a:r>
          </a:p>
          <a:p>
            <a:pPr eaLnBrk="1" hangingPunct="1">
              <a:buFont typeface="Wingdings" pitchFamily="2" charset="2"/>
              <a:buNone/>
              <a:defRPr/>
            </a:pPr>
            <a:r>
              <a:rPr lang="ja-JP" altLang="en-US" sz="2000">
                <a:ea typeface="ＭＳ Ｐゴシック" panose="020B0600070205080204" pitchFamily="34" charset="-128"/>
              </a:rPr>
              <a:t>“</a:t>
            </a:r>
            <a:r>
              <a:rPr lang="en-US" altLang="ja-JP" sz="2000" dirty="0">
                <a:ea typeface="ＭＳ Ｐゴシック" panose="020B0600070205080204" pitchFamily="34" charset="-128"/>
              </a:rPr>
              <a:t>LIBERTY, EQUALITY, FRATERNITY</a:t>
            </a:r>
            <a:r>
              <a:rPr lang="ja-JP" altLang="en-US" sz="2000">
                <a:ea typeface="ＭＳ Ｐゴシック" panose="020B0600070205080204" pitchFamily="34" charset="-128"/>
              </a:rPr>
              <a:t>”</a:t>
            </a:r>
            <a:endParaRPr lang="en-US" altLang="en-US" sz="2000" dirty="0">
              <a:ea typeface="ＭＳ Ｐゴシック" panose="020B0600070205080204" pitchFamily="34" charset="-128"/>
            </a:endParaRPr>
          </a:p>
        </p:txBody>
      </p:sp>
      <p:pic>
        <p:nvPicPr>
          <p:cNvPr id="16388" name="Picture 9" descr="http://upload.wikimedia.org/wikipedia/commons/e/e8/French_Revolution-1792-8-10.jpg">
            <a:extLst>
              <a:ext uri="{FF2B5EF4-FFF2-40B4-BE49-F238E27FC236}">
                <a16:creationId xmlns:a16="http://schemas.microsoft.com/office/drawing/2014/main" id="{F551EDCE-D07D-2A48-AB7F-99593394F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7317" y="2514151"/>
            <a:ext cx="6176683" cy="434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5905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D200">
            <a:alpha val="99000"/>
          </a:srgb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7CB99F-874C-D949-B7F5-6D85B3C2908C}"/>
              </a:ext>
            </a:extLst>
          </p:cNvPr>
          <p:cNvSpPr>
            <a:spLocks noGrp="1"/>
          </p:cNvSpPr>
          <p:nvPr>
            <p:ph type="title"/>
          </p:nvPr>
        </p:nvSpPr>
        <p:spPr>
          <a:xfrm>
            <a:off x="682439" y="248584"/>
            <a:ext cx="7886700" cy="361015"/>
          </a:xfrm>
        </p:spPr>
        <p:txBody>
          <a:bodyPr>
            <a:normAutofit fontScale="90000"/>
          </a:bodyPr>
          <a:lstStyle/>
          <a:p>
            <a:r>
              <a:rPr lang="en-US" dirty="0"/>
              <a:t>Is Marx and Marxism “Outdated”?</a:t>
            </a:r>
          </a:p>
        </p:txBody>
      </p:sp>
      <p:sp>
        <p:nvSpPr>
          <p:cNvPr id="6" name="Content Placeholder 5">
            <a:extLst>
              <a:ext uri="{FF2B5EF4-FFF2-40B4-BE49-F238E27FC236}">
                <a16:creationId xmlns:a16="http://schemas.microsoft.com/office/drawing/2014/main" id="{DA75AC0D-BA82-6446-8867-DBA0085EA0C1}"/>
              </a:ext>
            </a:extLst>
          </p:cNvPr>
          <p:cNvSpPr>
            <a:spLocks noGrp="1"/>
          </p:cNvSpPr>
          <p:nvPr>
            <p:ph idx="1"/>
          </p:nvPr>
        </p:nvSpPr>
        <p:spPr>
          <a:xfrm>
            <a:off x="547967" y="887507"/>
            <a:ext cx="7886700" cy="5827058"/>
          </a:xfrm>
        </p:spPr>
        <p:txBody>
          <a:bodyPr>
            <a:normAutofit fontScale="92500" lnSpcReduction="10000"/>
          </a:bodyPr>
          <a:lstStyle/>
          <a:p>
            <a:r>
              <a:rPr lang="en-US" dirty="0"/>
              <a:t>Global Capitalism in severe structural (systemic?) crisis and crisis of legitimacy/hegemony</a:t>
            </a:r>
          </a:p>
          <a:p>
            <a:r>
              <a:rPr lang="en-US" dirty="0"/>
              <a:t>Rebirth of Marxist and socialist thought – </a:t>
            </a:r>
            <a:r>
              <a:rPr lang="en-US" dirty="0" err="1"/>
              <a:t>esp</a:t>
            </a:r>
            <a:r>
              <a:rPr lang="en-US" dirty="0"/>
              <a:t> in light of crisis</a:t>
            </a:r>
          </a:p>
          <a:p>
            <a:r>
              <a:rPr lang="en-US" dirty="0"/>
              <a:t>Marx maligned in West during post-WWII period of capitalist prosperity – “his ideas were valid for early industrial revolution but outdated, e.g., </a:t>
            </a:r>
            <a:r>
              <a:rPr lang="en-US" dirty="0" err="1"/>
              <a:t>immiseration</a:t>
            </a:r>
            <a:r>
              <a:rPr lang="en-US" dirty="0"/>
              <a:t>, </a:t>
            </a:r>
            <a:r>
              <a:rPr lang="en-US" dirty="0" err="1"/>
              <a:t>proletarianization</a:t>
            </a:r>
            <a:r>
              <a:rPr lang="en-US" dirty="0"/>
              <a:t>”.  Yet these all other theses have proved correct globally</a:t>
            </a:r>
          </a:p>
          <a:p>
            <a:r>
              <a:rPr lang="en-US" dirty="0"/>
              <a:t>Marxism marginalized in late 20</a:t>
            </a:r>
            <a:r>
              <a:rPr lang="en-US" baseline="30000" dirty="0"/>
              <a:t>th</a:t>
            </a:r>
            <a:r>
              <a:rPr lang="en-US" dirty="0"/>
              <a:t> century post-modern interlude as “economic reductionism” or “European ideology”</a:t>
            </a:r>
          </a:p>
          <a:p>
            <a:r>
              <a:rPr lang="en-US" dirty="0"/>
              <a:t>Yet ever single social revolution in 20</a:t>
            </a:r>
            <a:r>
              <a:rPr lang="en-US" baseline="30000" dirty="0"/>
              <a:t>th</a:t>
            </a:r>
            <a:r>
              <a:rPr lang="en-US" dirty="0"/>
              <a:t> century Marxist-inspired and socialist-oriented.  Most vibrant revolutionary socialists from Latin America, Africa, Asia</a:t>
            </a:r>
          </a:p>
          <a:p>
            <a:r>
              <a:rPr lang="en-US" dirty="0"/>
              <a:t>My biography</a:t>
            </a:r>
          </a:p>
        </p:txBody>
      </p:sp>
    </p:spTree>
    <p:extLst>
      <p:ext uri="{BB962C8B-B14F-4D97-AF65-F5344CB8AC3E}">
        <p14:creationId xmlns:p14="http://schemas.microsoft.com/office/powerpoint/2010/main" val="2068060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D3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2EB07-F20B-E64A-9515-EAB97C6E368C}"/>
              </a:ext>
            </a:extLst>
          </p:cNvPr>
          <p:cNvSpPr>
            <a:spLocks noGrp="1"/>
          </p:cNvSpPr>
          <p:nvPr>
            <p:ph type="title"/>
          </p:nvPr>
        </p:nvSpPr>
        <p:spPr>
          <a:xfrm>
            <a:off x="479564" y="136527"/>
            <a:ext cx="7886700" cy="748057"/>
          </a:xfrm>
        </p:spPr>
        <p:txBody>
          <a:bodyPr/>
          <a:lstStyle/>
          <a:p>
            <a:pPr algn="ctr"/>
            <a:r>
              <a:rPr lang="en-US" b="1" dirty="0"/>
              <a:t>Why revolutionary theory?</a:t>
            </a:r>
          </a:p>
        </p:txBody>
      </p:sp>
      <p:sp>
        <p:nvSpPr>
          <p:cNvPr id="3" name="Content Placeholder 2">
            <a:extLst>
              <a:ext uri="{FF2B5EF4-FFF2-40B4-BE49-F238E27FC236}">
                <a16:creationId xmlns:a16="http://schemas.microsoft.com/office/drawing/2014/main" id="{8E83C76E-429D-314B-BB1C-A876D76B02AA}"/>
              </a:ext>
            </a:extLst>
          </p:cNvPr>
          <p:cNvSpPr>
            <a:spLocks noGrp="1"/>
          </p:cNvSpPr>
          <p:nvPr>
            <p:ph idx="1"/>
          </p:nvPr>
        </p:nvSpPr>
        <p:spPr>
          <a:xfrm>
            <a:off x="588893" y="884584"/>
            <a:ext cx="7886700" cy="5973416"/>
          </a:xfrm>
        </p:spPr>
        <p:txBody>
          <a:bodyPr>
            <a:normAutofit fontScale="70000" lnSpcReduction="20000"/>
          </a:bodyPr>
          <a:lstStyle/>
          <a:p>
            <a:r>
              <a:rPr lang="en-US" dirty="0"/>
              <a:t>Lenin: ”There can be no revolution without revolutionary theory”</a:t>
            </a:r>
          </a:p>
          <a:p>
            <a:r>
              <a:rPr lang="en-US" dirty="0"/>
              <a:t>All knowledge based on experience, either direct or indirect: we cannot know the world without participating in efforts to change it;</a:t>
            </a:r>
          </a:p>
          <a:p>
            <a:r>
              <a:rPr lang="en-US" dirty="0"/>
              <a:t>Praxis = unity of theory and practice: all theory forged out of practice, and in turn informs practice: </a:t>
            </a:r>
            <a:r>
              <a:rPr lang="en-US" i="1" dirty="0"/>
              <a:t>THE DIALECTIC OF LIVING HISTORY – Lenin: theory not a prescription - “concrete analysis of concrete situation”</a:t>
            </a:r>
          </a:p>
          <a:p>
            <a:r>
              <a:rPr lang="en-US" dirty="0"/>
              <a:t>Material reality forms our consciousness – and then consciousness acts back on material reality (</a:t>
            </a:r>
            <a:r>
              <a:rPr lang="en-US" i="1" dirty="0"/>
              <a:t>relation between thought and practice</a:t>
            </a:r>
            <a:r>
              <a:rPr lang="en-US" dirty="0"/>
              <a:t>) – HOW DOES OUR CONSCIOUSNESS DEVELOP?.... THROUGH EXPERIENCE AND REFLECTION</a:t>
            </a:r>
          </a:p>
          <a:p>
            <a:r>
              <a:rPr lang="en-US" dirty="0"/>
              <a:t>To study revolutionary theory we study revolutionaries who practiced revolution out of which emerged their theoretical reflections [</a:t>
            </a:r>
            <a:r>
              <a:rPr lang="en-US" dirty="0" err="1"/>
              <a:t>Pithouse</a:t>
            </a:r>
            <a:r>
              <a:rPr lang="en-US" dirty="0"/>
              <a:t>: “bringing struggle into theory”]</a:t>
            </a:r>
          </a:p>
          <a:p>
            <a:r>
              <a:rPr lang="en-US" dirty="0"/>
              <a:t>Cretien commenting on revolutionary theory of the state: “[revolutionary theory] marks the theoretical parameter; the whole art of politics consists in knowing how to operate on the field whose boundaries they mark”</a:t>
            </a:r>
          </a:p>
          <a:p>
            <a:r>
              <a:rPr lang="en-US" b="1" dirty="0"/>
              <a:t>Radical/revolutionary theory should be capable of inspiring emancipatory action; emancipatory action should regenerate revolutionary theory</a:t>
            </a:r>
          </a:p>
          <a:p>
            <a:r>
              <a:rPr lang="en-US" dirty="0"/>
              <a:t>Marx: critical/revolutionary theory = </a:t>
            </a:r>
            <a:r>
              <a:rPr lang="en-US" b="1" dirty="0"/>
              <a:t>“the self-clarification of the struggles and wishes of the age”</a:t>
            </a:r>
          </a:p>
          <a:p>
            <a:endParaRPr lang="en-US" dirty="0"/>
          </a:p>
          <a:p>
            <a:endParaRPr lang="en-US" dirty="0"/>
          </a:p>
          <a:p>
            <a:endParaRPr lang="en-US" dirty="0"/>
          </a:p>
        </p:txBody>
      </p:sp>
    </p:spTree>
    <p:extLst>
      <p:ext uri="{BB962C8B-B14F-4D97-AF65-F5344CB8AC3E}">
        <p14:creationId xmlns:p14="http://schemas.microsoft.com/office/powerpoint/2010/main" val="108181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D3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9B24B-4F2A-D341-B215-044E43C6EBAB}"/>
              </a:ext>
            </a:extLst>
          </p:cNvPr>
          <p:cNvSpPr>
            <a:spLocks noGrp="1"/>
          </p:cNvSpPr>
          <p:nvPr>
            <p:ph type="title"/>
          </p:nvPr>
        </p:nvSpPr>
        <p:spPr>
          <a:xfrm>
            <a:off x="626165" y="0"/>
            <a:ext cx="7576310" cy="934278"/>
          </a:xfrm>
        </p:spPr>
        <p:txBody>
          <a:bodyPr>
            <a:normAutofit/>
          </a:bodyPr>
          <a:lstStyle/>
          <a:p>
            <a:pPr algn="ctr"/>
            <a:r>
              <a:rPr lang="en-US" sz="5400" dirty="0"/>
              <a:t>BACKGROUND</a:t>
            </a:r>
          </a:p>
        </p:txBody>
      </p:sp>
      <p:sp>
        <p:nvSpPr>
          <p:cNvPr id="3" name="Text Placeholder 2">
            <a:extLst>
              <a:ext uri="{FF2B5EF4-FFF2-40B4-BE49-F238E27FC236}">
                <a16:creationId xmlns:a16="http://schemas.microsoft.com/office/drawing/2014/main" id="{39D09B45-9615-AC45-9CA4-FA24042A63AF}"/>
              </a:ext>
            </a:extLst>
          </p:cNvPr>
          <p:cNvSpPr>
            <a:spLocks noGrp="1"/>
          </p:cNvSpPr>
          <p:nvPr>
            <p:ph type="body" idx="1"/>
          </p:nvPr>
        </p:nvSpPr>
        <p:spPr>
          <a:xfrm>
            <a:off x="626165" y="934278"/>
            <a:ext cx="7886700" cy="5923721"/>
          </a:xfrm>
        </p:spPr>
        <p:txBody>
          <a:bodyPr>
            <a:normAutofit fontScale="85000" lnSpcReduction="20000"/>
          </a:bodyPr>
          <a:lstStyle/>
          <a:p>
            <a:pPr marL="342900" indent="-342900">
              <a:buFont typeface="Arial" panose="020B0604020202020204" pitchFamily="34" charset="0"/>
              <a:buChar char="•"/>
            </a:pPr>
            <a:r>
              <a:rPr lang="en-US" dirty="0"/>
              <a:t>Marx and Engels, French revolution, revolutions of 1848, Paris Commune 1871, rise of international workers/communist movement….from bourgeois revolutions to socialist revolutions</a:t>
            </a:r>
          </a:p>
          <a:p>
            <a:pPr marL="342900" indent="-342900">
              <a:buFont typeface="Arial" panose="020B0604020202020204" pitchFamily="34" charset="0"/>
              <a:buChar char="•"/>
            </a:pPr>
            <a:r>
              <a:rPr lang="en-US" dirty="0"/>
              <a:t>Bolshevik Revolution of 1917 – Lenin and Trotsky</a:t>
            </a:r>
          </a:p>
          <a:p>
            <a:pPr marL="342900" indent="-342900">
              <a:buFont typeface="Arial" panose="020B0604020202020204" pitchFamily="34" charset="0"/>
              <a:buChar char="•"/>
            </a:pPr>
            <a:r>
              <a:rPr lang="en-US" dirty="0"/>
              <a:t>Near revolution in Germany, Italy &amp; elsewhere 1917-1923 – Luxemburg and Gramsci, voices from Latin America</a:t>
            </a:r>
          </a:p>
          <a:p>
            <a:pPr marL="342900" indent="-342900">
              <a:buFont typeface="Arial" panose="020B0604020202020204" pitchFamily="34" charset="0"/>
              <a:buChar char="•"/>
            </a:pPr>
            <a:r>
              <a:rPr lang="en-US" dirty="0"/>
              <a:t>Spanish Civil War – 1936-39</a:t>
            </a:r>
          </a:p>
          <a:p>
            <a:pPr marL="342900" indent="-342900">
              <a:buFont typeface="Arial" panose="020B0604020202020204" pitchFamily="34" charset="0"/>
              <a:buChar char="•"/>
            </a:pPr>
            <a:r>
              <a:rPr lang="en-US" dirty="0"/>
              <a:t>Immediate aftermath of WWII: revolutions in Hungary, Yugoslavia, nearly in Greece, France, Italy</a:t>
            </a:r>
          </a:p>
          <a:p>
            <a:pPr marL="342900" indent="-342900">
              <a:buFont typeface="Arial" panose="020B0604020202020204" pitchFamily="34" charset="0"/>
              <a:buChar char="•"/>
            </a:pPr>
            <a:r>
              <a:rPr lang="en-US" dirty="0"/>
              <a:t>After WWI: center of gravity of world revolutionary movement shifts to Third World.  Politics of communism and socialist-oriented national liberation becomes dominant political framework for peoples of Third World (and still for workers in many First World Countries).</a:t>
            </a:r>
          </a:p>
          <a:p>
            <a:pPr marL="342900" indent="-342900">
              <a:buFont typeface="Arial" panose="020B0604020202020204" pitchFamily="34" charset="0"/>
              <a:buChar char="•"/>
            </a:pPr>
            <a:r>
              <a:rPr lang="en-US" dirty="0"/>
              <a:t>Chinese revolution of 1949</a:t>
            </a:r>
          </a:p>
          <a:p>
            <a:pPr marL="342900" indent="-342900">
              <a:buFont typeface="Arial" panose="020B0604020202020204" pitchFamily="34" charset="0"/>
              <a:buChar char="•"/>
            </a:pPr>
            <a:r>
              <a:rPr lang="en-US" dirty="0"/>
              <a:t>Cuban revolution of 1959</a:t>
            </a:r>
          </a:p>
          <a:p>
            <a:pPr marL="342900" indent="-342900">
              <a:buFont typeface="Arial" panose="020B0604020202020204" pitchFamily="34" charset="0"/>
              <a:buChar char="•"/>
            </a:pPr>
            <a:r>
              <a:rPr lang="en-US" dirty="0"/>
              <a:t>African anti-colonial struggle and national liberation struggles</a:t>
            </a:r>
          </a:p>
          <a:p>
            <a:pPr marL="342900" indent="-342900">
              <a:buFont typeface="Arial" panose="020B0604020202020204" pitchFamily="34" charset="0"/>
              <a:buChar char="•"/>
            </a:pPr>
            <a:r>
              <a:rPr lang="en-US" dirty="0"/>
              <a:t>1960s and 1970s: world revolutionary upheavals, culminating in 1968, national liberation struggle in Indochina</a:t>
            </a:r>
          </a:p>
          <a:p>
            <a:pPr marL="342900" indent="-342900">
              <a:buFont typeface="Arial" panose="020B0604020202020204" pitchFamily="34" charset="0"/>
              <a:buChar char="•"/>
            </a:pPr>
            <a:r>
              <a:rPr lang="en-US" dirty="0"/>
              <a:t>20</a:t>
            </a:r>
            <a:r>
              <a:rPr lang="en-US" baseline="30000" dirty="0"/>
              <a:t>th</a:t>
            </a:r>
            <a:r>
              <a:rPr lang="en-US" dirty="0"/>
              <a:t> century closes with collapse of Soviet bloc, Third World revolutions, decline of Left worldwide, yet revolutionary uprising in Chiapas, Venezuelan revolution, and other revolutionary movements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8001367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35020</TotalTime>
  <Words>1453</Words>
  <Application>Microsoft Macintosh PowerPoint</Application>
  <PresentationFormat>On-screen Show (4:3)</PresentationFormat>
  <Paragraphs>97</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ＭＳ Ｐゴシック</vt:lpstr>
      <vt:lpstr>Arial</vt:lpstr>
      <vt:lpstr>Calibri</vt:lpstr>
      <vt:lpstr>Calibri Light</vt:lpstr>
      <vt:lpstr>Wingdings</vt:lpstr>
      <vt:lpstr>Office Theme</vt:lpstr>
      <vt:lpstr>RADICAL SOCIAL THEORY AND REVOLUTIONARY PRACTICE IN THE TWENTIETH CENTURY </vt:lpstr>
      <vt:lpstr>WHAT IS A SOCIAL REVOLUTION? </vt:lpstr>
      <vt:lpstr>CURRENT CRISIS OF GLOBAL CAPITALISM, RESURGENCE OF SOCIALIST IDEAS AND STRUGGLES ARE WE IN A PRE-REVOLUTIONARY SITUATION? </vt:lpstr>
      <vt:lpstr>Why Study 20th Century Revolutionary Theory and Practice?</vt:lpstr>
      <vt:lpstr>What Is The Missing Condition of which Lenin Spoke?</vt:lpstr>
      <vt:lpstr>FROM BOURGEOISE REVOLUTIONS TO SOCIALIST REVOLUTIONS</vt:lpstr>
      <vt:lpstr>Is Marx and Marxism “Outdated”?</vt:lpstr>
      <vt:lpstr>Why revolutionary theory?</vt:lpstr>
      <vt:lpstr>BACKGROUND</vt:lpstr>
      <vt:lpstr>PARIS COMMUNE 1871: FIRST WORKER REVOLUTION</vt:lpstr>
      <vt:lpstr>PowerPoint Presentation</vt:lpstr>
      <vt:lpstr>LENIN: LEADER OF BOLSHEVIK REVOLUTION</vt:lpstr>
      <vt:lpstr>ROSA LUXEMBURG AND ABORTIVE GERMAN REVOLUTION OF 1918-1923</vt:lpstr>
      <vt:lpstr>GRAMSCI AND THE TURIN WORKERS SOVIETS 1920</vt:lpstr>
      <vt:lpstr>MARIATEGUI: MARXISM AND MODERN SOCIALIST STRUGGLE GROUNDED IN INDIGENOUS  COMMUNISM</vt:lpstr>
      <vt:lpstr>BOLSHEVIK REVOLUTION INSPIRES WAVE OF REVOLUTIONARY STRUGGLES WORLDWIDE, INCLUDING IN LATIN AMERICA.  THESE AND LATER ONES IN LATIN AMERICA TAKE INSPIRATION FROM MARIATEGUI</vt:lpstr>
      <vt:lpstr>China: Peasant War of National Liberation</vt:lpstr>
      <vt:lpstr>CHE GUEVERA, FIDEL CASTRO, AND THE CUBAN REVOLUTION</vt:lpstr>
      <vt:lpstr>THE COUNTER-HEGEMONIC ALWAYS INFILTRATES THE HEGEMONIC</vt:lpstr>
      <vt:lpstr>AMILCAR CABRAL: LEADER AND THEORETICIAN OF THE AFRICAN REVOLUTION</vt:lpstr>
      <vt:lpstr>PowerPoint Presentation</vt:lpstr>
      <vt:lpstr>FOLLOWING CHINESE AND CUBAN REVOLUTIONS, THIRD WORLD NATIONAL LIBERATION STRUGGLES TAKE THE FORM OF GUERRILLA MOVEMENTS GUIDED BY REVOLUTONARY PARTY</vt:lpstr>
      <vt:lpstr>FRANZ FANON, THE AFRICAN REVOLUTIONS AGAINST COLONIALISM AND THE PETTY-/NATIONAL BOURGEOISIE</vt:lpstr>
      <vt:lpstr>THE ALGERIAN ANTI-COLONIAL AND SOCIALIST-ORIENTED REVOLUTION:  FANON FOUGHT IN THE ALGERIAN LIBERATION STRUGGLE</vt:lpstr>
      <vt:lpstr>In the U.S. many in 1960s-70s began to connect racial &amp; other forms of oppression and worker exploitation to a broader critique of capitalism  Huey Newton: “Only by eliminating capitalism and substituting it for socialism will all black people be able to practice self-determination and thus achieve freedom”   Combahee River Collective: “We realize that the liberation of all oppressed peoples necessitates the destruction of the political-economic system of capitalism and imperialism as well as patriarchy.  We are in essential agreement with Marx’s theory….[but] we know that his analysis must be extended further in order for us to understand our specific economic situation as Black women”</vt:lpstr>
      <vt:lpstr>SALVADOR ALLENDE AND “THE REVOLUTION DISARMED” IN CHILE</vt:lpstr>
      <vt:lpstr>The First 9/11</vt:lpstr>
      <vt:lpstr>SANDINISTA REVOLUTION IN NICARAGUA 1979</vt:lpstr>
      <vt:lpstr>Zapitistas (Mexico): 1994 to date</vt:lpstr>
      <vt:lpstr>“REVOLUTIONS ARE FESTIVALS OF THE OPPRESSED AND THE EXPLOITED.  AT NO OTHER TIME ARE THE MASSES OF THE PEOPLE IN A POSITION TO COME FORWARD SO ACTIVELY AS CREATORS OF A NEW SOCIAL ORDER AS AT A TIME OF REVOLUTION.  AT SUCH TIMES THE PEOPLE ARE CAPABLE OF PERFORMING MIRACLES”  - V.I. LENIN</vt:lpstr>
      <vt:lpstr>PowerPoint Presentation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183</cp:revision>
  <dcterms:created xsi:type="dcterms:W3CDTF">2018-05-29T01:33:26Z</dcterms:created>
  <dcterms:modified xsi:type="dcterms:W3CDTF">2018-09-15T23:49:11Z</dcterms:modified>
</cp:coreProperties>
</file>